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Lst>
  <p:sldSz cx="18288000" cy="10287000"/>
  <p:notesSz cx="6858000" cy="9144000"/>
  <p:embeddedFontLst>
    <p:embeddedFont>
      <p:font typeface="Special Elite" charset="1" panose="0200050600000002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Open Sans Extra Bold" charset="1" panose="020B0906030804020204"/>
      <p:regular r:id="rId15"/>
    </p:embeddedFont>
    <p:embeddedFont>
      <p:font typeface="Open Sans Extra Bold Italics" charset="1" panose="020B0906030804020204"/>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Hatton" charset="1" panose="00000500000000000000"/>
      <p:regular r:id="rId35"/>
    </p:embeddedFont>
    <p:embeddedFont>
      <p:font typeface="Hatton Bold" charset="1" panose="00000800000000000000"/>
      <p:regular r:id="rId36"/>
    </p:embeddedFont>
    <p:embeddedFont>
      <p:font typeface="Hatton Extra-Light" charset="1" panose="00000300000000000000"/>
      <p:regular r:id="rId37"/>
    </p:embeddedFont>
    <p:embeddedFont>
      <p:font typeface="Hatton Light" charset="1" panose="00000400000000000000"/>
      <p:regular r:id="rId38"/>
    </p:embeddedFont>
    <p:embeddedFont>
      <p:font typeface="Hatton Semi-Bold" charset="1" panose="00000700000000000000"/>
      <p:regular r:id="rId39"/>
    </p:embeddedFont>
    <p:embeddedFont>
      <p:font typeface="Hatton Ultra-Bold" charset="1" panose="00000900000000000000"/>
      <p:regular r:id="rId40"/>
    </p:embeddedFont>
    <p:embeddedFont>
      <p:font typeface="Hatton Heavy" charset="1" panose="00000A00000000000000"/>
      <p:regular r:id="rId41"/>
    </p:embeddedFont>
    <p:embeddedFont>
      <p:font typeface="Now" charset="1" panose="00000500000000000000"/>
      <p:regular r:id="rId42"/>
    </p:embeddedFont>
    <p:embeddedFont>
      <p:font typeface="Now Bold" charset="1" panose="00000800000000000000"/>
      <p:regular r:id="rId43"/>
    </p:embeddedFont>
    <p:embeddedFont>
      <p:font typeface="Now Thin" charset="1" panose="00000300000000000000"/>
      <p:regular r:id="rId44"/>
    </p:embeddedFont>
    <p:embeddedFont>
      <p:font typeface="Now Light" charset="1" panose="00000400000000000000"/>
      <p:regular r:id="rId45"/>
    </p:embeddedFont>
    <p:embeddedFont>
      <p:font typeface="Now Medium" charset="1" panose="00000600000000000000"/>
      <p:regular r:id="rId46"/>
    </p:embeddedFont>
    <p:embeddedFont>
      <p:font typeface="Now Heavy"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FqF5wK564.mp4" Type="http://schemas.openxmlformats.org/officeDocument/2006/relationships/video"/><Relationship Id="rId4" Target="../media/VAFqF5wK564.mp4" Type="http://schemas.microsoft.com/office/2007/relationships/media"/></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1095557">
            <a:off x="-1236851" y="1871590"/>
            <a:ext cx="11271457" cy="10103866"/>
            <a:chOff x="0" y="0"/>
            <a:chExt cx="2968614" cy="2661100"/>
          </a:xfrm>
        </p:grpSpPr>
        <p:sp>
          <p:nvSpPr>
            <p:cNvPr name="Freeform 4" id="4"/>
            <p:cNvSpPr/>
            <p:nvPr/>
          </p:nvSpPr>
          <p:spPr>
            <a:xfrm flipH="false" flipV="false" rot="0">
              <a:off x="0" y="0"/>
              <a:ext cx="2968614" cy="2661101"/>
            </a:xfrm>
            <a:custGeom>
              <a:avLst/>
              <a:gdLst/>
              <a:ahLst/>
              <a:cxnLst/>
              <a:rect r="r" b="b" t="t" l="l"/>
              <a:pathLst>
                <a:path h="2661101" w="2968614">
                  <a:moveTo>
                    <a:pt x="68686" y="0"/>
                  </a:moveTo>
                  <a:lnTo>
                    <a:pt x="2899928" y="0"/>
                  </a:lnTo>
                  <a:cubicBezTo>
                    <a:pt x="2918145" y="0"/>
                    <a:pt x="2935616" y="7237"/>
                    <a:pt x="2948497" y="20118"/>
                  </a:cubicBezTo>
                  <a:cubicBezTo>
                    <a:pt x="2961378" y="32999"/>
                    <a:pt x="2968614" y="50469"/>
                    <a:pt x="2968614" y="68686"/>
                  </a:cubicBezTo>
                  <a:lnTo>
                    <a:pt x="2968614" y="2592414"/>
                  </a:lnTo>
                  <a:cubicBezTo>
                    <a:pt x="2968614" y="2630349"/>
                    <a:pt x="2937863" y="2661101"/>
                    <a:pt x="2899928" y="2661101"/>
                  </a:cubicBezTo>
                  <a:lnTo>
                    <a:pt x="68686" y="2661101"/>
                  </a:lnTo>
                  <a:cubicBezTo>
                    <a:pt x="30752" y="2661101"/>
                    <a:pt x="0" y="2630349"/>
                    <a:pt x="0" y="2592414"/>
                  </a:cubicBezTo>
                  <a:lnTo>
                    <a:pt x="0" y="68686"/>
                  </a:lnTo>
                  <a:cubicBezTo>
                    <a:pt x="0" y="30752"/>
                    <a:pt x="30752" y="0"/>
                    <a:pt x="68686" y="0"/>
                  </a:cubicBezTo>
                  <a:close/>
                </a:path>
              </a:pathLst>
            </a:custGeom>
            <a:solidFill>
              <a:srgbClr val="CDBE8C"/>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1083260">
            <a:off x="10288005" y="-1247143"/>
            <a:ext cx="9776444" cy="10097112"/>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34697" t="0" r="-34697"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EA788"/>
            </a:solidFill>
          </p:spPr>
        </p:sp>
      </p:grpSp>
      <p:grpSp>
        <p:nvGrpSpPr>
          <p:cNvPr name="Group 9" id="9"/>
          <p:cNvGrpSpPr/>
          <p:nvPr/>
        </p:nvGrpSpPr>
        <p:grpSpPr>
          <a:xfrm rot="-1095557">
            <a:off x="15489144" y="8626031"/>
            <a:ext cx="6117988" cy="2980629"/>
            <a:chOff x="0" y="0"/>
            <a:chExt cx="1611322" cy="785022"/>
          </a:xfrm>
        </p:grpSpPr>
        <p:sp>
          <p:nvSpPr>
            <p:cNvPr name="Freeform 10" id="10"/>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CDBE8C"/>
            </a:solidFill>
            <a:ln>
              <a:no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95557">
            <a:off x="-1725533" y="-998918"/>
            <a:ext cx="6117988" cy="2980629"/>
            <a:chOff x="0" y="0"/>
            <a:chExt cx="1611322" cy="785022"/>
          </a:xfrm>
        </p:grpSpPr>
        <p:sp>
          <p:nvSpPr>
            <p:cNvPr name="Freeform 13" id="13"/>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a:noFill/>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661445" y="9138599"/>
            <a:ext cx="2882434" cy="2882434"/>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18" id="18"/>
          <p:cNvGrpSpPr/>
          <p:nvPr/>
        </p:nvGrpSpPr>
        <p:grpSpPr>
          <a:xfrm rot="0">
            <a:off x="-1441217" y="-1441217"/>
            <a:ext cx="2882434" cy="2882434"/>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21" id="21"/>
          <p:cNvSpPr txBox="true"/>
          <p:nvPr/>
        </p:nvSpPr>
        <p:spPr>
          <a:xfrm rot="0">
            <a:off x="1028700" y="4139625"/>
            <a:ext cx="9854542" cy="3724458"/>
          </a:xfrm>
          <a:prstGeom prst="rect">
            <a:avLst/>
          </a:prstGeom>
        </p:spPr>
        <p:txBody>
          <a:bodyPr anchor="t" rtlCol="false" tIns="0" lIns="0" bIns="0" rIns="0">
            <a:spAutoFit/>
          </a:bodyPr>
          <a:lstStyle/>
          <a:p>
            <a:pPr>
              <a:lnSpc>
                <a:spcPts val="14040"/>
              </a:lnSpc>
            </a:pPr>
            <a:r>
              <a:rPr lang="en-US" sz="12764">
                <a:solidFill>
                  <a:srgbClr val="FFFFFF"/>
                </a:solidFill>
                <a:latin typeface="Poppins Ultra-Bold"/>
              </a:rPr>
              <a:t>LIP</a:t>
            </a:r>
          </a:p>
          <a:p>
            <a:pPr>
              <a:lnSpc>
                <a:spcPts val="14040"/>
              </a:lnSpc>
            </a:pPr>
            <a:r>
              <a:rPr lang="en-US" sz="12764">
                <a:solidFill>
                  <a:srgbClr val="FFFFFF"/>
                </a:solidFill>
                <a:latin typeface="Poppins Ultra-Bold"/>
              </a:rPr>
              <a:t>READING</a:t>
            </a:r>
          </a:p>
        </p:txBody>
      </p:sp>
      <p:sp>
        <p:nvSpPr>
          <p:cNvPr name="TextBox 22" id="22"/>
          <p:cNvSpPr txBox="true"/>
          <p:nvPr/>
        </p:nvSpPr>
        <p:spPr>
          <a:xfrm rot="0">
            <a:off x="1028700" y="8038803"/>
            <a:ext cx="5474470" cy="636518"/>
          </a:xfrm>
          <a:prstGeom prst="rect">
            <a:avLst/>
          </a:prstGeom>
        </p:spPr>
        <p:txBody>
          <a:bodyPr anchor="t" rtlCol="false" tIns="0" lIns="0" bIns="0" rIns="0">
            <a:spAutoFit/>
          </a:bodyPr>
          <a:lstStyle/>
          <a:p>
            <a:pPr>
              <a:lnSpc>
                <a:spcPts val="4932"/>
              </a:lnSpc>
              <a:spcBef>
                <a:spcPct val="0"/>
              </a:spcBef>
            </a:pPr>
            <a:r>
              <a:rPr lang="en-US" sz="3523">
                <a:solidFill>
                  <a:srgbClr val="FFFFFF"/>
                </a:solidFill>
                <a:latin typeface="Poppins"/>
              </a:rPr>
              <a:t>By : TEAM ML-1</a:t>
            </a:r>
          </a:p>
        </p:txBody>
      </p:sp>
      <p:sp>
        <p:nvSpPr>
          <p:cNvPr name="TextBox 23" id="23"/>
          <p:cNvSpPr txBox="true"/>
          <p:nvPr/>
        </p:nvSpPr>
        <p:spPr>
          <a:xfrm rot="0">
            <a:off x="1028700" y="2829001"/>
            <a:ext cx="8547187" cy="1310624"/>
          </a:xfrm>
          <a:prstGeom prst="rect">
            <a:avLst/>
          </a:prstGeom>
        </p:spPr>
        <p:txBody>
          <a:bodyPr anchor="t" rtlCol="false" tIns="0" lIns="0" bIns="0" rIns="0">
            <a:spAutoFit/>
          </a:bodyPr>
          <a:lstStyle/>
          <a:p>
            <a:pPr>
              <a:lnSpc>
                <a:spcPts val="10645"/>
              </a:lnSpc>
            </a:pPr>
            <a:r>
              <a:rPr lang="en-US" sz="7658">
                <a:solidFill>
                  <a:srgbClr val="3B5060"/>
                </a:solidFill>
                <a:latin typeface="Special Elite"/>
              </a:rPr>
              <a:t>IITI SOC' 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DBE8C"/>
        </a:solidFill>
      </p:bgPr>
    </p:bg>
    <p:spTree>
      <p:nvGrpSpPr>
        <p:cNvPr id="1" name=""/>
        <p:cNvGrpSpPr/>
        <p:nvPr/>
      </p:nvGrpSpPr>
      <p:grpSpPr>
        <a:xfrm>
          <a:off x="0" y="0"/>
          <a:ext cx="0" cy="0"/>
          <a:chOff x="0" y="0"/>
          <a:chExt cx="0" cy="0"/>
        </a:xfrm>
      </p:grpSpPr>
      <p:sp>
        <p:nvSpPr>
          <p:cNvPr name="Freeform 2" id="2"/>
          <p:cNvSpPr/>
          <p:nvPr/>
        </p:nvSpPr>
        <p:spPr>
          <a:xfrm flipH="false" flipV="false" rot="0">
            <a:off x="0" y="-6140329"/>
            <a:ext cx="18337589" cy="18539842"/>
          </a:xfrm>
          <a:custGeom>
            <a:avLst/>
            <a:gdLst/>
            <a:ahLst/>
            <a:cxnLst/>
            <a:rect r="r" b="b" t="t" l="l"/>
            <a:pathLst>
              <a:path h="18539842" w="18337589">
                <a:moveTo>
                  <a:pt x="0" y="0"/>
                </a:moveTo>
                <a:lnTo>
                  <a:pt x="18337589" y="0"/>
                </a:lnTo>
                <a:lnTo>
                  <a:pt x="18337589" y="18539842"/>
                </a:lnTo>
                <a:lnTo>
                  <a:pt x="0" y="18539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6844" y="185070"/>
            <a:ext cx="19821688" cy="1687261"/>
            <a:chOff x="0" y="0"/>
            <a:chExt cx="5220527" cy="444381"/>
          </a:xfrm>
        </p:grpSpPr>
        <p:sp>
          <p:nvSpPr>
            <p:cNvPr name="Freeform 4" id="4"/>
            <p:cNvSpPr/>
            <p:nvPr/>
          </p:nvSpPr>
          <p:spPr>
            <a:xfrm flipH="false" flipV="false" rot="0">
              <a:off x="0" y="0"/>
              <a:ext cx="5220527" cy="444381"/>
            </a:xfrm>
            <a:custGeom>
              <a:avLst/>
              <a:gdLst/>
              <a:ahLst/>
              <a:cxnLst/>
              <a:rect r="r" b="b" t="t" l="l"/>
              <a:pathLst>
                <a:path h="444381" w="5220527">
                  <a:moveTo>
                    <a:pt x="23435" y="0"/>
                  </a:moveTo>
                  <a:lnTo>
                    <a:pt x="5197092" y="0"/>
                  </a:lnTo>
                  <a:cubicBezTo>
                    <a:pt x="5210035" y="0"/>
                    <a:pt x="5220527" y="10492"/>
                    <a:pt x="5220527" y="23435"/>
                  </a:cubicBezTo>
                  <a:lnTo>
                    <a:pt x="5220527" y="420947"/>
                  </a:lnTo>
                  <a:cubicBezTo>
                    <a:pt x="5220527" y="427162"/>
                    <a:pt x="5218058" y="433123"/>
                    <a:pt x="5213663" y="437517"/>
                  </a:cubicBezTo>
                  <a:cubicBezTo>
                    <a:pt x="5209268" y="441912"/>
                    <a:pt x="5203308" y="444381"/>
                    <a:pt x="5197092" y="444381"/>
                  </a:cubicBezTo>
                  <a:lnTo>
                    <a:pt x="23435" y="444381"/>
                  </a:lnTo>
                  <a:cubicBezTo>
                    <a:pt x="10492" y="444381"/>
                    <a:pt x="0" y="433889"/>
                    <a:pt x="0" y="420947"/>
                  </a:cubicBezTo>
                  <a:lnTo>
                    <a:pt x="0" y="23435"/>
                  </a:lnTo>
                  <a:cubicBezTo>
                    <a:pt x="0" y="10492"/>
                    <a:pt x="10492" y="0"/>
                    <a:pt x="23435" y="0"/>
                  </a:cubicBezTo>
                  <a:close/>
                </a:path>
              </a:pathLst>
            </a:custGeom>
            <a:solidFill>
              <a:srgbClr val="EDDEAB"/>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76562" y="85202"/>
            <a:ext cx="17762456" cy="1629820"/>
          </a:xfrm>
          <a:prstGeom prst="rect">
            <a:avLst/>
          </a:prstGeom>
        </p:spPr>
        <p:txBody>
          <a:bodyPr anchor="t" rtlCol="false" tIns="0" lIns="0" bIns="0" rIns="0">
            <a:spAutoFit/>
          </a:bodyPr>
          <a:lstStyle/>
          <a:p>
            <a:pPr algn="ctr">
              <a:lnSpc>
                <a:spcPts val="12559"/>
              </a:lnSpc>
            </a:pPr>
            <a:r>
              <a:rPr lang="en-US" sz="9035" u="sng">
                <a:solidFill>
                  <a:srgbClr val="626953"/>
                </a:solidFill>
                <a:latin typeface="Poppins Bold"/>
              </a:rPr>
              <a:t>MODEL AND ITS ARCHITECTURE</a:t>
            </a:r>
          </a:p>
        </p:txBody>
      </p:sp>
      <p:grpSp>
        <p:nvGrpSpPr>
          <p:cNvPr name="Group 7" id="7"/>
          <p:cNvGrpSpPr/>
          <p:nvPr/>
        </p:nvGrpSpPr>
        <p:grpSpPr>
          <a:xfrm rot="0">
            <a:off x="1256280" y="2079976"/>
            <a:ext cx="16003020" cy="8207024"/>
            <a:chOff x="0" y="0"/>
            <a:chExt cx="21337360" cy="10942699"/>
          </a:xfrm>
        </p:grpSpPr>
        <p:sp>
          <p:nvSpPr>
            <p:cNvPr name="TextBox 8" id="8"/>
            <p:cNvSpPr txBox="true"/>
            <p:nvPr/>
          </p:nvSpPr>
          <p:spPr>
            <a:xfrm rot="0">
              <a:off x="0" y="-123825"/>
              <a:ext cx="21337360" cy="1766236"/>
            </a:xfrm>
            <a:prstGeom prst="rect">
              <a:avLst/>
            </a:prstGeom>
          </p:spPr>
          <p:txBody>
            <a:bodyPr anchor="t" rtlCol="false" tIns="0" lIns="0" bIns="0" rIns="0">
              <a:spAutoFit/>
            </a:bodyPr>
            <a:lstStyle/>
            <a:p>
              <a:pPr marL="789465" indent="-394733" lvl="1">
                <a:lnSpc>
                  <a:spcPts val="5338"/>
                </a:lnSpc>
                <a:buFont typeface="Arial"/>
                <a:buChar char="•"/>
              </a:pPr>
              <a:r>
                <a:rPr lang="en-US" sz="3656">
                  <a:solidFill>
                    <a:srgbClr val="3B5060"/>
                  </a:solidFill>
                  <a:latin typeface="Poppins"/>
                </a:rPr>
                <a:t>The CNN RNN arhitecture was then used to train model on feature extracted from vgg16 face model . </a:t>
              </a:r>
            </a:p>
          </p:txBody>
        </p:sp>
        <p:sp>
          <p:nvSpPr>
            <p:cNvPr name="TextBox 9" id="9"/>
            <p:cNvSpPr txBox="true"/>
            <p:nvPr/>
          </p:nvSpPr>
          <p:spPr>
            <a:xfrm rot="0">
              <a:off x="0" y="2356563"/>
              <a:ext cx="21337360" cy="864536"/>
            </a:xfrm>
            <a:prstGeom prst="rect">
              <a:avLst/>
            </a:prstGeom>
          </p:spPr>
          <p:txBody>
            <a:bodyPr anchor="t" rtlCol="false" tIns="0" lIns="0" bIns="0" rIns="0">
              <a:spAutoFit/>
            </a:bodyPr>
            <a:lstStyle/>
            <a:p>
              <a:pPr marL="789465" indent="-394733" lvl="1">
                <a:lnSpc>
                  <a:spcPts val="5338"/>
                </a:lnSpc>
                <a:buFont typeface="Arial"/>
                <a:buChar char="•"/>
              </a:pPr>
              <a:r>
                <a:rPr lang="en-US" sz="3656">
                  <a:solidFill>
                    <a:srgbClr val="3B5060"/>
                  </a:solidFill>
                  <a:latin typeface="Poppins"/>
                </a:rPr>
                <a:t>This architecture was able to handle temporal and spacial data. </a:t>
              </a:r>
            </a:p>
          </p:txBody>
        </p:sp>
        <p:sp>
          <p:nvSpPr>
            <p:cNvPr name="TextBox 10" id="10"/>
            <p:cNvSpPr txBox="true"/>
            <p:nvPr/>
          </p:nvSpPr>
          <p:spPr>
            <a:xfrm rot="0">
              <a:off x="0" y="3960874"/>
              <a:ext cx="21337360" cy="864536"/>
            </a:xfrm>
            <a:prstGeom prst="rect">
              <a:avLst/>
            </a:prstGeom>
          </p:spPr>
          <p:txBody>
            <a:bodyPr anchor="t" rtlCol="false" tIns="0" lIns="0" bIns="0" rIns="0">
              <a:spAutoFit/>
            </a:bodyPr>
            <a:lstStyle/>
            <a:p>
              <a:pPr marL="789465" indent="-394733" lvl="1">
                <a:lnSpc>
                  <a:spcPts val="5338"/>
                </a:lnSpc>
                <a:buFont typeface="Arial"/>
                <a:buChar char="•"/>
              </a:pPr>
              <a:r>
                <a:rPr lang="en-US" sz="3656">
                  <a:solidFill>
                    <a:srgbClr val="3B5060"/>
                  </a:solidFill>
                  <a:latin typeface="Poppins"/>
                </a:rPr>
                <a:t>This model reduced the time for training.</a:t>
              </a:r>
            </a:p>
          </p:txBody>
        </p:sp>
        <p:sp>
          <p:nvSpPr>
            <p:cNvPr name="TextBox 11" id="11"/>
            <p:cNvSpPr txBox="true"/>
            <p:nvPr/>
          </p:nvSpPr>
          <p:spPr>
            <a:xfrm rot="0">
              <a:off x="0" y="5569663"/>
              <a:ext cx="21337360" cy="5373036"/>
            </a:xfrm>
            <a:prstGeom prst="rect">
              <a:avLst/>
            </a:prstGeom>
          </p:spPr>
          <p:txBody>
            <a:bodyPr anchor="t" rtlCol="false" tIns="0" lIns="0" bIns="0" rIns="0">
              <a:spAutoFit/>
            </a:bodyPr>
            <a:lstStyle/>
            <a:p>
              <a:pPr marL="789465" indent="-394733" lvl="1">
                <a:lnSpc>
                  <a:spcPts val="5338"/>
                </a:lnSpc>
                <a:buFont typeface="Arial"/>
                <a:buChar char="•"/>
              </a:pPr>
              <a:r>
                <a:rPr lang="en-US" sz="3656">
                  <a:solidFill>
                    <a:srgbClr val="3B5060"/>
                  </a:solidFill>
                  <a:latin typeface="Poppins"/>
                </a:rPr>
                <a:t>loss used categorical_crossentropy </a:t>
              </a:r>
            </a:p>
            <a:p>
              <a:pPr>
                <a:lnSpc>
                  <a:spcPts val="5338"/>
                </a:lnSpc>
              </a:pPr>
            </a:p>
            <a:p>
              <a:pPr marL="789465" indent="-394733" lvl="1">
                <a:lnSpc>
                  <a:spcPts val="5338"/>
                </a:lnSpc>
                <a:buFont typeface="Arial"/>
                <a:buChar char="•"/>
              </a:pPr>
              <a:r>
                <a:rPr lang="en-US" sz="3656">
                  <a:solidFill>
                    <a:srgbClr val="3B5060"/>
                  </a:solidFill>
                  <a:latin typeface="Poppins"/>
                </a:rPr>
                <a:t>optimizer used Adam</a:t>
              </a:r>
            </a:p>
            <a:p>
              <a:pPr>
                <a:lnSpc>
                  <a:spcPts val="5338"/>
                </a:lnSpc>
              </a:pPr>
              <a:r>
                <a:rPr lang="en-US" sz="3656">
                  <a:solidFill>
                    <a:srgbClr val="3B5060"/>
                  </a:solidFill>
                  <a:latin typeface="Poppins"/>
                </a:rPr>
                <a:t> </a:t>
              </a:r>
            </a:p>
            <a:p>
              <a:pPr marL="789465" indent="-394733" lvl="1">
                <a:lnSpc>
                  <a:spcPts val="5338"/>
                </a:lnSpc>
                <a:buFont typeface="Arial"/>
                <a:buChar char="•"/>
              </a:pPr>
              <a:r>
                <a:rPr lang="en-US" sz="3656">
                  <a:solidFill>
                    <a:srgbClr val="3B5060"/>
                  </a:solidFill>
                  <a:latin typeface="Poppins"/>
                </a:rPr>
                <a:t>metrics :accuracy</a:t>
              </a:r>
            </a:p>
            <a:p>
              <a:pPr>
                <a:lnSpc>
                  <a:spcPts val="5338"/>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DBE8C"/>
        </a:solidFill>
      </p:bgPr>
    </p:bg>
    <p:spTree>
      <p:nvGrpSpPr>
        <p:cNvPr id="1" name=""/>
        <p:cNvGrpSpPr/>
        <p:nvPr/>
      </p:nvGrpSpPr>
      <p:grpSpPr>
        <a:xfrm>
          <a:off x="0" y="0"/>
          <a:ext cx="0" cy="0"/>
          <a:chOff x="0" y="0"/>
          <a:chExt cx="0" cy="0"/>
        </a:xfrm>
      </p:grpSpPr>
      <p:sp>
        <p:nvSpPr>
          <p:cNvPr name="Freeform 2" id="2"/>
          <p:cNvSpPr/>
          <p:nvPr/>
        </p:nvSpPr>
        <p:spPr>
          <a:xfrm flipH="false" flipV="false" rot="0">
            <a:off x="0" y="-5909469"/>
            <a:ext cx="18598846" cy="18803980"/>
          </a:xfrm>
          <a:custGeom>
            <a:avLst/>
            <a:gdLst/>
            <a:ahLst/>
            <a:cxnLst/>
            <a:rect r="r" b="b" t="t" l="l"/>
            <a:pathLst>
              <a:path h="18803980" w="18598846">
                <a:moveTo>
                  <a:pt x="0" y="0"/>
                </a:moveTo>
                <a:lnTo>
                  <a:pt x="18598846" y="0"/>
                </a:lnTo>
                <a:lnTo>
                  <a:pt x="18598846" y="18803980"/>
                </a:lnTo>
                <a:lnTo>
                  <a:pt x="0" y="18803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611" y="1850825"/>
            <a:ext cx="10559418" cy="8057294"/>
          </a:xfrm>
          <a:custGeom>
            <a:avLst/>
            <a:gdLst/>
            <a:ahLst/>
            <a:cxnLst/>
            <a:rect r="r" b="b" t="t" l="l"/>
            <a:pathLst>
              <a:path h="8057294" w="10559418">
                <a:moveTo>
                  <a:pt x="0" y="0"/>
                </a:moveTo>
                <a:lnTo>
                  <a:pt x="10559418" y="0"/>
                </a:lnTo>
                <a:lnTo>
                  <a:pt x="10559418" y="8057294"/>
                </a:lnTo>
                <a:lnTo>
                  <a:pt x="0" y="8057294"/>
                </a:lnTo>
                <a:lnTo>
                  <a:pt x="0" y="0"/>
                </a:lnTo>
                <a:close/>
              </a:path>
            </a:pathLst>
          </a:custGeom>
          <a:blipFill>
            <a:blip r:embed="rId4"/>
            <a:stretch>
              <a:fillRect l="0" t="-471" r="-48" b="-1683"/>
            </a:stretch>
          </a:blipFill>
        </p:spPr>
      </p:sp>
      <p:sp>
        <p:nvSpPr>
          <p:cNvPr name="TextBox 4" id="4"/>
          <p:cNvSpPr txBox="true"/>
          <p:nvPr/>
        </p:nvSpPr>
        <p:spPr>
          <a:xfrm rot="0">
            <a:off x="5127441" y="-257175"/>
            <a:ext cx="8033118" cy="1629820"/>
          </a:xfrm>
          <a:prstGeom prst="rect">
            <a:avLst/>
          </a:prstGeom>
        </p:spPr>
        <p:txBody>
          <a:bodyPr anchor="t" rtlCol="false" tIns="0" lIns="0" bIns="0" rIns="0">
            <a:spAutoFit/>
          </a:bodyPr>
          <a:lstStyle/>
          <a:p>
            <a:pPr algn="ctr">
              <a:lnSpc>
                <a:spcPts val="12559"/>
              </a:lnSpc>
            </a:pPr>
            <a:r>
              <a:rPr lang="en-US" sz="9035" u="sng">
                <a:solidFill>
                  <a:srgbClr val="626953"/>
                </a:solidFill>
                <a:latin typeface="Poppins Bold"/>
              </a:rPr>
              <a:t>RESULTS</a:t>
            </a:r>
          </a:p>
        </p:txBody>
      </p:sp>
      <p:sp>
        <p:nvSpPr>
          <p:cNvPr name="TextBox 5" id="5"/>
          <p:cNvSpPr txBox="true"/>
          <p:nvPr/>
        </p:nvSpPr>
        <p:spPr>
          <a:xfrm rot="0">
            <a:off x="11591118" y="3541946"/>
            <a:ext cx="6433242" cy="3136212"/>
          </a:xfrm>
          <a:prstGeom prst="rect">
            <a:avLst/>
          </a:prstGeom>
        </p:spPr>
        <p:txBody>
          <a:bodyPr anchor="t" rtlCol="false" tIns="0" lIns="0" bIns="0" rIns="0">
            <a:spAutoFit/>
          </a:bodyPr>
          <a:lstStyle/>
          <a:p>
            <a:pPr>
              <a:lnSpc>
                <a:spcPts val="6207"/>
              </a:lnSpc>
            </a:pPr>
            <a:r>
              <a:rPr lang="en-US" sz="4251">
                <a:solidFill>
                  <a:srgbClr val="626953"/>
                </a:solidFill>
                <a:latin typeface="Poppins"/>
              </a:rPr>
              <a:t>1.accuracy: 94.37%</a:t>
            </a:r>
          </a:p>
          <a:p>
            <a:pPr>
              <a:lnSpc>
                <a:spcPts val="6207"/>
              </a:lnSpc>
            </a:pPr>
            <a:r>
              <a:rPr lang="en-US" sz="4251">
                <a:solidFill>
                  <a:srgbClr val="626953"/>
                </a:solidFill>
                <a:latin typeface="Poppins"/>
              </a:rPr>
              <a:t>2.val accuracy : 66.43%</a:t>
            </a:r>
          </a:p>
          <a:p>
            <a:pPr>
              <a:lnSpc>
                <a:spcPts val="6207"/>
              </a:lnSpc>
            </a:pPr>
            <a:r>
              <a:rPr lang="en-US" sz="4251">
                <a:solidFill>
                  <a:srgbClr val="626953"/>
                </a:solidFill>
                <a:latin typeface="Poppins"/>
              </a:rPr>
              <a:t>3.epoch = 50</a:t>
            </a:r>
          </a:p>
          <a:p>
            <a:pPr>
              <a:lnSpc>
                <a:spcPts val="6207"/>
              </a:lnSpc>
            </a:pPr>
            <a:r>
              <a:rPr lang="en-US" sz="4251">
                <a:solidFill>
                  <a:srgbClr val="626953"/>
                </a:solidFill>
                <a:latin typeface="Poppins"/>
              </a:rPr>
              <a:t>4.batch size = 64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EA788"/>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133598" y="1672914"/>
            <a:ext cx="14020803" cy="7886702"/>
          </a:xfrm>
          <a:prstGeom prst="rect">
            <a:avLst/>
          </a:prstGeom>
        </p:spPr>
      </p:pic>
      <p:sp>
        <p:nvSpPr>
          <p:cNvPr name="TextBox 3" id="3"/>
          <p:cNvSpPr txBox="true"/>
          <p:nvPr/>
        </p:nvSpPr>
        <p:spPr>
          <a:xfrm rot="0">
            <a:off x="4601773" y="-257175"/>
            <a:ext cx="9084454" cy="1628773"/>
          </a:xfrm>
          <a:prstGeom prst="rect">
            <a:avLst/>
          </a:prstGeom>
        </p:spPr>
        <p:txBody>
          <a:bodyPr anchor="t" rtlCol="false" tIns="0" lIns="0" bIns="0" rIns="0">
            <a:spAutoFit/>
          </a:bodyPr>
          <a:lstStyle/>
          <a:p>
            <a:pPr algn="ctr">
              <a:lnSpc>
                <a:spcPts val="12600"/>
              </a:lnSpc>
            </a:pPr>
            <a:r>
              <a:rPr lang="en-US" sz="9000" u="sng">
                <a:solidFill>
                  <a:srgbClr val="626953"/>
                </a:solidFill>
                <a:latin typeface="Poppins Bold"/>
              </a:rPr>
              <a:t>Demo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TextBox 3" id="3"/>
          <p:cNvSpPr txBox="true"/>
          <p:nvPr/>
        </p:nvSpPr>
        <p:spPr>
          <a:xfrm rot="0">
            <a:off x="2394344" y="436958"/>
            <a:ext cx="13558473" cy="1023463"/>
          </a:xfrm>
          <a:prstGeom prst="rect">
            <a:avLst/>
          </a:prstGeom>
        </p:spPr>
        <p:txBody>
          <a:bodyPr anchor="t" rtlCol="false" tIns="0" lIns="0" bIns="0" rIns="0">
            <a:spAutoFit/>
          </a:bodyPr>
          <a:lstStyle/>
          <a:p>
            <a:pPr algn="ctr">
              <a:lnSpc>
                <a:spcPts val="7983"/>
              </a:lnSpc>
            </a:pPr>
            <a:r>
              <a:rPr lang="en-US" sz="5743">
                <a:solidFill>
                  <a:srgbClr val="626953"/>
                </a:solidFill>
                <a:latin typeface="Poppins Bold"/>
              </a:rPr>
              <a:t>Future aims to develop the project</a:t>
            </a:r>
          </a:p>
        </p:txBody>
      </p:sp>
      <p:grpSp>
        <p:nvGrpSpPr>
          <p:cNvPr name="Group 4" id="4"/>
          <p:cNvGrpSpPr/>
          <p:nvPr/>
        </p:nvGrpSpPr>
        <p:grpSpPr>
          <a:xfrm rot="0">
            <a:off x="2394344" y="2083713"/>
            <a:ext cx="12194121" cy="7897150"/>
            <a:chOff x="0" y="0"/>
            <a:chExt cx="16258828" cy="10529533"/>
          </a:xfrm>
        </p:grpSpPr>
        <p:sp>
          <p:nvSpPr>
            <p:cNvPr name="Freeform 5" id="5"/>
            <p:cNvSpPr/>
            <p:nvPr/>
          </p:nvSpPr>
          <p:spPr>
            <a:xfrm flipH="false" flipV="false" rot="0">
              <a:off x="0" y="0"/>
              <a:ext cx="1530852" cy="1530852"/>
            </a:xfrm>
            <a:custGeom>
              <a:avLst/>
              <a:gdLst/>
              <a:ahLst/>
              <a:cxnLst/>
              <a:rect r="r" b="b" t="t" l="l"/>
              <a:pathLst>
                <a:path h="1530852" w="1530852">
                  <a:moveTo>
                    <a:pt x="0" y="0"/>
                  </a:moveTo>
                  <a:lnTo>
                    <a:pt x="1530852" y="0"/>
                  </a:lnTo>
                  <a:lnTo>
                    <a:pt x="1530852" y="1530852"/>
                  </a:lnTo>
                  <a:lnTo>
                    <a:pt x="0" y="1530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530852" y="-104775"/>
              <a:ext cx="5835111" cy="782962"/>
            </a:xfrm>
            <a:prstGeom prst="rect">
              <a:avLst/>
            </a:prstGeom>
          </p:spPr>
          <p:txBody>
            <a:bodyPr anchor="t" rtlCol="false" tIns="0" lIns="0" bIns="0" rIns="0">
              <a:spAutoFit/>
            </a:bodyPr>
            <a:lstStyle/>
            <a:p>
              <a:pPr algn="ctr">
                <a:lnSpc>
                  <a:spcPts val="4718"/>
                </a:lnSpc>
              </a:pPr>
              <a:r>
                <a:rPr lang="en-US" sz="3394">
                  <a:solidFill>
                    <a:srgbClr val="000000"/>
                  </a:solidFill>
                  <a:latin typeface="Poppins Bold"/>
                </a:rPr>
                <a:t>More vocabulary</a:t>
              </a:r>
            </a:p>
          </p:txBody>
        </p:sp>
        <p:sp>
          <p:nvSpPr>
            <p:cNvPr name="TextBox 7" id="7"/>
            <p:cNvSpPr txBox="true"/>
            <p:nvPr/>
          </p:nvSpPr>
          <p:spPr>
            <a:xfrm rot="0">
              <a:off x="1931322" y="660651"/>
              <a:ext cx="14297883" cy="1376483"/>
            </a:xfrm>
            <a:prstGeom prst="rect">
              <a:avLst/>
            </a:prstGeom>
          </p:spPr>
          <p:txBody>
            <a:bodyPr anchor="t" rtlCol="false" tIns="0" lIns="0" bIns="0" rIns="0">
              <a:spAutoFit/>
            </a:bodyPr>
            <a:lstStyle/>
            <a:p>
              <a:pPr>
                <a:lnSpc>
                  <a:spcPts val="4154"/>
                </a:lnSpc>
              </a:pPr>
              <a:r>
                <a:rPr lang="en-US" sz="2845">
                  <a:solidFill>
                    <a:srgbClr val="626953"/>
                  </a:solidFill>
                  <a:latin typeface="Poppins"/>
                </a:rPr>
                <a:t>Our project can be trained on a wider variety of vocabulary to achieve better accuracy. </a:t>
              </a:r>
            </a:p>
          </p:txBody>
        </p:sp>
        <p:sp>
          <p:nvSpPr>
            <p:cNvPr name="AutoShape 8" id="8"/>
            <p:cNvSpPr/>
            <p:nvPr/>
          </p:nvSpPr>
          <p:spPr>
            <a:xfrm flipH="true">
              <a:off x="1960946" y="2428420"/>
              <a:ext cx="14268259" cy="0"/>
            </a:xfrm>
            <a:prstGeom prst="line">
              <a:avLst/>
            </a:prstGeom>
            <a:ln cap="flat" w="50800">
              <a:solidFill>
                <a:srgbClr val="9EA788"/>
              </a:solidFill>
              <a:prstDash val="solid"/>
              <a:headEnd type="none" len="sm" w="sm"/>
              <a:tailEnd type="none" len="sm" w="sm"/>
            </a:ln>
          </p:spPr>
        </p:sp>
        <p:sp>
          <p:nvSpPr>
            <p:cNvPr name="Freeform 9" id="9"/>
            <p:cNvSpPr/>
            <p:nvPr/>
          </p:nvSpPr>
          <p:spPr>
            <a:xfrm flipH="false" flipV="false" rot="0">
              <a:off x="0" y="2453820"/>
              <a:ext cx="1530852" cy="1530852"/>
            </a:xfrm>
            <a:custGeom>
              <a:avLst/>
              <a:gdLst/>
              <a:ahLst/>
              <a:cxnLst/>
              <a:rect r="r" b="b" t="t" l="l"/>
              <a:pathLst>
                <a:path h="1530852" w="1530852">
                  <a:moveTo>
                    <a:pt x="0" y="0"/>
                  </a:moveTo>
                  <a:lnTo>
                    <a:pt x="1530852" y="0"/>
                  </a:lnTo>
                  <a:lnTo>
                    <a:pt x="1530852" y="1530852"/>
                  </a:lnTo>
                  <a:lnTo>
                    <a:pt x="0" y="1530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279472" y="2717345"/>
              <a:ext cx="6086491" cy="782962"/>
            </a:xfrm>
            <a:prstGeom prst="rect">
              <a:avLst/>
            </a:prstGeom>
          </p:spPr>
          <p:txBody>
            <a:bodyPr anchor="t" rtlCol="false" tIns="0" lIns="0" bIns="0" rIns="0">
              <a:spAutoFit/>
            </a:bodyPr>
            <a:lstStyle/>
            <a:p>
              <a:pPr algn="ctr">
                <a:lnSpc>
                  <a:spcPts val="4718"/>
                </a:lnSpc>
              </a:pPr>
              <a:r>
                <a:rPr lang="en-US" sz="3394">
                  <a:solidFill>
                    <a:srgbClr val="000000"/>
                  </a:solidFill>
                  <a:latin typeface="Poppins Bold"/>
                </a:rPr>
                <a:t>Provide subtitles</a:t>
              </a:r>
            </a:p>
          </p:txBody>
        </p:sp>
        <p:sp>
          <p:nvSpPr>
            <p:cNvPr name="TextBox 11" id="11"/>
            <p:cNvSpPr txBox="true"/>
            <p:nvPr/>
          </p:nvSpPr>
          <p:spPr>
            <a:xfrm rot="0">
              <a:off x="1960946" y="3568496"/>
              <a:ext cx="14297883" cy="1376483"/>
            </a:xfrm>
            <a:prstGeom prst="rect">
              <a:avLst/>
            </a:prstGeom>
          </p:spPr>
          <p:txBody>
            <a:bodyPr anchor="t" rtlCol="false" tIns="0" lIns="0" bIns="0" rIns="0">
              <a:spAutoFit/>
            </a:bodyPr>
            <a:lstStyle/>
            <a:p>
              <a:pPr>
                <a:lnSpc>
                  <a:spcPts val="4154"/>
                </a:lnSpc>
              </a:pPr>
              <a:r>
                <a:rPr lang="en-US" sz="2845">
                  <a:solidFill>
                    <a:srgbClr val="626953"/>
                  </a:solidFill>
                  <a:latin typeface="Poppins"/>
                </a:rPr>
                <a:t>We can create a user-friendly real-time website to provide subtitles for silent videos.</a:t>
              </a:r>
            </a:p>
          </p:txBody>
        </p:sp>
        <p:sp>
          <p:nvSpPr>
            <p:cNvPr name="AutoShape 12" id="12"/>
            <p:cNvSpPr/>
            <p:nvPr/>
          </p:nvSpPr>
          <p:spPr>
            <a:xfrm flipH="true">
              <a:off x="1960946" y="5327539"/>
              <a:ext cx="14268259" cy="0"/>
            </a:xfrm>
            <a:prstGeom prst="line">
              <a:avLst/>
            </a:prstGeom>
            <a:ln cap="flat" w="50800">
              <a:solidFill>
                <a:srgbClr val="9EA788"/>
              </a:solidFill>
              <a:prstDash val="solid"/>
              <a:headEnd type="none" len="sm" w="sm"/>
              <a:tailEnd type="none" len="sm" w="sm"/>
            </a:ln>
          </p:spPr>
        </p:sp>
        <p:sp>
          <p:nvSpPr>
            <p:cNvPr name="Freeform 13" id="13"/>
            <p:cNvSpPr/>
            <p:nvPr/>
          </p:nvSpPr>
          <p:spPr>
            <a:xfrm flipH="false" flipV="false" rot="0">
              <a:off x="0" y="8362828"/>
              <a:ext cx="1530852" cy="1530852"/>
            </a:xfrm>
            <a:custGeom>
              <a:avLst/>
              <a:gdLst/>
              <a:ahLst/>
              <a:cxnLst/>
              <a:rect r="r" b="b" t="t" l="l"/>
              <a:pathLst>
                <a:path h="1530852" w="1530852">
                  <a:moveTo>
                    <a:pt x="0" y="0"/>
                  </a:moveTo>
                  <a:lnTo>
                    <a:pt x="1530852" y="0"/>
                  </a:lnTo>
                  <a:lnTo>
                    <a:pt x="1530852" y="1530851"/>
                  </a:lnTo>
                  <a:lnTo>
                    <a:pt x="0" y="15308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0" y="5302139"/>
              <a:ext cx="1530852" cy="1530852"/>
            </a:xfrm>
            <a:custGeom>
              <a:avLst/>
              <a:gdLst/>
              <a:ahLst/>
              <a:cxnLst/>
              <a:rect r="r" b="b" t="t" l="l"/>
              <a:pathLst>
                <a:path h="1530852" w="1530852">
                  <a:moveTo>
                    <a:pt x="0" y="0"/>
                  </a:moveTo>
                  <a:lnTo>
                    <a:pt x="1530852" y="0"/>
                  </a:lnTo>
                  <a:lnTo>
                    <a:pt x="1530852" y="1530851"/>
                  </a:lnTo>
                  <a:lnTo>
                    <a:pt x="0" y="15308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81400" y="5667264"/>
              <a:ext cx="6086491" cy="782962"/>
            </a:xfrm>
            <a:prstGeom prst="rect">
              <a:avLst/>
            </a:prstGeom>
          </p:spPr>
          <p:txBody>
            <a:bodyPr anchor="t" rtlCol="false" tIns="0" lIns="0" bIns="0" rIns="0">
              <a:spAutoFit/>
            </a:bodyPr>
            <a:lstStyle/>
            <a:p>
              <a:pPr algn="ctr">
                <a:lnSpc>
                  <a:spcPts val="4718"/>
                </a:lnSpc>
              </a:pPr>
              <a:r>
                <a:rPr lang="en-US" sz="3394">
                  <a:solidFill>
                    <a:srgbClr val="000000"/>
                  </a:solidFill>
                  <a:latin typeface="Poppins Bold"/>
                </a:rPr>
                <a:t>Multiple faces</a:t>
              </a:r>
            </a:p>
          </p:txBody>
        </p:sp>
        <p:sp>
          <p:nvSpPr>
            <p:cNvPr name="TextBox 16" id="16"/>
            <p:cNvSpPr txBox="true"/>
            <p:nvPr/>
          </p:nvSpPr>
          <p:spPr>
            <a:xfrm rot="0">
              <a:off x="1931322" y="6520272"/>
              <a:ext cx="14297883" cy="1376483"/>
            </a:xfrm>
            <a:prstGeom prst="rect">
              <a:avLst/>
            </a:prstGeom>
          </p:spPr>
          <p:txBody>
            <a:bodyPr anchor="t" rtlCol="false" tIns="0" lIns="0" bIns="0" rIns="0">
              <a:spAutoFit/>
            </a:bodyPr>
            <a:lstStyle/>
            <a:p>
              <a:pPr>
                <a:lnSpc>
                  <a:spcPts val="4154"/>
                </a:lnSpc>
              </a:pPr>
              <a:r>
                <a:rPr lang="en-US" sz="2845">
                  <a:solidFill>
                    <a:srgbClr val="626953"/>
                  </a:solidFill>
                  <a:latin typeface="Poppins"/>
                </a:rPr>
                <a:t>We should train our model accurately to interpret lip movements from multiple speakers in one video.</a:t>
              </a:r>
            </a:p>
          </p:txBody>
        </p:sp>
        <p:sp>
          <p:nvSpPr>
            <p:cNvPr name="AutoShape 17" id="17"/>
            <p:cNvSpPr/>
            <p:nvPr/>
          </p:nvSpPr>
          <p:spPr>
            <a:xfrm flipH="true">
              <a:off x="1990569" y="8102990"/>
              <a:ext cx="14268259" cy="0"/>
            </a:xfrm>
            <a:prstGeom prst="line">
              <a:avLst/>
            </a:prstGeom>
            <a:ln cap="flat" w="50800">
              <a:solidFill>
                <a:srgbClr val="9EA788"/>
              </a:solidFill>
              <a:prstDash val="solid"/>
              <a:headEnd type="none" len="sm" w="sm"/>
              <a:tailEnd type="none" len="sm" w="sm"/>
            </a:ln>
          </p:spPr>
        </p:sp>
        <p:sp>
          <p:nvSpPr>
            <p:cNvPr name="TextBox 18" id="18"/>
            <p:cNvSpPr txBox="true"/>
            <p:nvPr/>
          </p:nvSpPr>
          <p:spPr>
            <a:xfrm rot="0">
              <a:off x="765426" y="8258053"/>
              <a:ext cx="6086491" cy="782962"/>
            </a:xfrm>
            <a:prstGeom prst="rect">
              <a:avLst/>
            </a:prstGeom>
          </p:spPr>
          <p:txBody>
            <a:bodyPr anchor="t" rtlCol="false" tIns="0" lIns="0" bIns="0" rIns="0">
              <a:spAutoFit/>
            </a:bodyPr>
            <a:lstStyle/>
            <a:p>
              <a:pPr algn="ctr">
                <a:lnSpc>
                  <a:spcPts val="4718"/>
                </a:lnSpc>
              </a:pPr>
              <a:r>
                <a:rPr lang="en-US" sz="3394">
                  <a:solidFill>
                    <a:srgbClr val="000000"/>
                  </a:solidFill>
                  <a:latin typeface="Poppins Bold"/>
                </a:rPr>
                <a:t>Multi-lingual</a:t>
              </a:r>
            </a:p>
          </p:txBody>
        </p:sp>
        <p:sp>
          <p:nvSpPr>
            <p:cNvPr name="TextBox 19" id="19"/>
            <p:cNvSpPr txBox="true"/>
            <p:nvPr/>
          </p:nvSpPr>
          <p:spPr>
            <a:xfrm rot="0">
              <a:off x="1946134" y="9153051"/>
              <a:ext cx="14297883" cy="1376483"/>
            </a:xfrm>
            <a:prstGeom prst="rect">
              <a:avLst/>
            </a:prstGeom>
          </p:spPr>
          <p:txBody>
            <a:bodyPr anchor="t" rtlCol="false" tIns="0" lIns="0" bIns="0" rIns="0">
              <a:spAutoFit/>
            </a:bodyPr>
            <a:lstStyle/>
            <a:p>
              <a:pPr>
                <a:lnSpc>
                  <a:spcPts val="4154"/>
                </a:lnSpc>
              </a:pPr>
              <a:r>
                <a:rPr lang="en-US" sz="2845">
                  <a:solidFill>
                    <a:srgbClr val="626953"/>
                  </a:solidFill>
                  <a:latin typeface="Poppins"/>
                </a:rPr>
                <a:t>We can enhance the model's capabilities to handle diverse linguistic characteristics.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0">
            <a:off x="1485536" y="1133030"/>
            <a:ext cx="15333306" cy="8277670"/>
            <a:chOff x="0" y="0"/>
            <a:chExt cx="4038402" cy="2180127"/>
          </a:xfrm>
        </p:grpSpPr>
        <p:sp>
          <p:nvSpPr>
            <p:cNvPr name="Freeform 4" id="4"/>
            <p:cNvSpPr/>
            <p:nvPr/>
          </p:nvSpPr>
          <p:spPr>
            <a:xfrm flipH="false" flipV="false" rot="0">
              <a:off x="0" y="0"/>
              <a:ext cx="4038402" cy="2180127"/>
            </a:xfrm>
            <a:custGeom>
              <a:avLst/>
              <a:gdLst/>
              <a:ahLst/>
              <a:cxnLst/>
              <a:rect r="r" b="b" t="t" l="l"/>
              <a:pathLst>
                <a:path h="2180127" w="4038402">
                  <a:moveTo>
                    <a:pt x="30295" y="0"/>
                  </a:moveTo>
                  <a:lnTo>
                    <a:pt x="4008107" y="0"/>
                  </a:lnTo>
                  <a:cubicBezTo>
                    <a:pt x="4016142" y="0"/>
                    <a:pt x="4023847" y="3192"/>
                    <a:pt x="4029528" y="8873"/>
                  </a:cubicBezTo>
                  <a:cubicBezTo>
                    <a:pt x="4035210" y="14554"/>
                    <a:pt x="4038402" y="22260"/>
                    <a:pt x="4038402" y="30295"/>
                  </a:cubicBezTo>
                  <a:lnTo>
                    <a:pt x="4038402" y="2149833"/>
                  </a:lnTo>
                  <a:cubicBezTo>
                    <a:pt x="4038402" y="2157867"/>
                    <a:pt x="4035210" y="2165573"/>
                    <a:pt x="4029528" y="2171254"/>
                  </a:cubicBezTo>
                  <a:cubicBezTo>
                    <a:pt x="4023847" y="2176936"/>
                    <a:pt x="4016142" y="2180127"/>
                    <a:pt x="4008107" y="2180127"/>
                  </a:cubicBezTo>
                  <a:lnTo>
                    <a:pt x="30295" y="2180127"/>
                  </a:lnTo>
                  <a:cubicBezTo>
                    <a:pt x="13563" y="2180127"/>
                    <a:pt x="0" y="2166564"/>
                    <a:pt x="0" y="2149833"/>
                  </a:cubicBezTo>
                  <a:lnTo>
                    <a:pt x="0" y="30295"/>
                  </a:lnTo>
                  <a:cubicBezTo>
                    <a:pt x="0" y="22260"/>
                    <a:pt x="3192" y="14554"/>
                    <a:pt x="8873" y="8873"/>
                  </a:cubicBezTo>
                  <a:cubicBezTo>
                    <a:pt x="14554" y="3192"/>
                    <a:pt x="22260" y="0"/>
                    <a:pt x="30295" y="0"/>
                  </a:cubicBezTo>
                  <a:close/>
                </a:path>
              </a:pathLst>
            </a:custGeom>
            <a:solidFill>
              <a:srgbClr val="9EA788"/>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63182" y="1721654"/>
            <a:ext cx="10664319" cy="1543050"/>
            <a:chOff x="0" y="0"/>
            <a:chExt cx="2808710" cy="406400"/>
          </a:xfrm>
        </p:grpSpPr>
        <p:sp>
          <p:nvSpPr>
            <p:cNvPr name="Freeform 7" id="7"/>
            <p:cNvSpPr/>
            <p:nvPr/>
          </p:nvSpPr>
          <p:spPr>
            <a:xfrm flipH="false" flipV="false" rot="0">
              <a:off x="0" y="0"/>
              <a:ext cx="2808710" cy="406400"/>
            </a:xfrm>
            <a:custGeom>
              <a:avLst/>
              <a:gdLst/>
              <a:ahLst/>
              <a:cxnLst/>
              <a:rect r="r" b="b" t="t" l="l"/>
              <a:pathLst>
                <a:path h="406400" w="2808710">
                  <a:moveTo>
                    <a:pt x="43558" y="0"/>
                  </a:moveTo>
                  <a:lnTo>
                    <a:pt x="2765152" y="0"/>
                  </a:lnTo>
                  <a:cubicBezTo>
                    <a:pt x="2789208" y="0"/>
                    <a:pt x="2808710" y="19502"/>
                    <a:pt x="2808710" y="43558"/>
                  </a:cubicBezTo>
                  <a:lnTo>
                    <a:pt x="2808710" y="362842"/>
                  </a:lnTo>
                  <a:cubicBezTo>
                    <a:pt x="2808710" y="374394"/>
                    <a:pt x="2804121" y="385473"/>
                    <a:pt x="2795952" y="393642"/>
                  </a:cubicBezTo>
                  <a:cubicBezTo>
                    <a:pt x="2787783" y="401811"/>
                    <a:pt x="2776704" y="406400"/>
                    <a:pt x="2765152" y="406400"/>
                  </a:cubicBezTo>
                  <a:lnTo>
                    <a:pt x="43558" y="406400"/>
                  </a:lnTo>
                  <a:cubicBezTo>
                    <a:pt x="19502" y="406400"/>
                    <a:pt x="0" y="386898"/>
                    <a:pt x="0" y="362842"/>
                  </a:cubicBezTo>
                  <a:lnTo>
                    <a:pt x="0" y="43558"/>
                  </a:lnTo>
                  <a:cubicBezTo>
                    <a:pt x="0" y="19502"/>
                    <a:pt x="19502" y="0"/>
                    <a:pt x="43558" y="0"/>
                  </a:cubicBezTo>
                  <a:close/>
                </a:path>
              </a:pathLst>
            </a:custGeom>
            <a:solidFill>
              <a:srgbClr val="CDBE8C"/>
            </a:solidFill>
            <a:ln>
              <a:no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410600" y="1807379"/>
            <a:ext cx="7847204" cy="1371600"/>
          </a:xfrm>
          <a:prstGeom prst="rect">
            <a:avLst/>
          </a:prstGeom>
        </p:spPr>
        <p:txBody>
          <a:bodyPr anchor="t" rtlCol="false" tIns="0" lIns="0" bIns="0" rIns="0">
            <a:spAutoFit/>
          </a:bodyPr>
          <a:lstStyle/>
          <a:p>
            <a:pPr>
              <a:lnSpc>
                <a:spcPts val="9900"/>
              </a:lnSpc>
            </a:pPr>
            <a:r>
              <a:rPr lang="en-US" sz="9000">
                <a:solidFill>
                  <a:srgbClr val="FFFFFF"/>
                </a:solidFill>
                <a:latin typeface="Poppins Ultra-Bold"/>
              </a:rPr>
              <a:t>Conclusion</a:t>
            </a:r>
          </a:p>
        </p:txBody>
      </p:sp>
      <p:sp>
        <p:nvSpPr>
          <p:cNvPr name="TextBox 10" id="10"/>
          <p:cNvSpPr txBox="true"/>
          <p:nvPr/>
        </p:nvSpPr>
        <p:spPr>
          <a:xfrm rot="0">
            <a:off x="2238505" y="3765702"/>
            <a:ext cx="13810989" cy="5644998"/>
          </a:xfrm>
          <a:prstGeom prst="rect">
            <a:avLst/>
          </a:prstGeom>
        </p:spPr>
        <p:txBody>
          <a:bodyPr anchor="t" rtlCol="false" tIns="0" lIns="0" bIns="0" rIns="0">
            <a:spAutoFit/>
          </a:bodyPr>
          <a:lstStyle/>
          <a:p>
            <a:pPr marL="767738" indent="-383869" lvl="1">
              <a:lnSpc>
                <a:spcPts val="4978"/>
              </a:lnSpc>
              <a:buFont typeface="Arial"/>
              <a:buChar char="•"/>
            </a:pPr>
            <a:r>
              <a:rPr lang="en-US" sz="3555">
                <a:solidFill>
                  <a:srgbClr val="FFFFFF"/>
                </a:solidFill>
                <a:latin typeface="Poppins"/>
              </a:rPr>
              <a:t>The lip-reading model we created, which uses LSTM and VGGFace features, is doing well at recognizing words from lip movements.</a:t>
            </a:r>
          </a:p>
          <a:p>
            <a:pPr>
              <a:lnSpc>
                <a:spcPts val="4978"/>
              </a:lnSpc>
            </a:pPr>
          </a:p>
          <a:p>
            <a:pPr marL="767738" indent="-383869" lvl="1">
              <a:lnSpc>
                <a:spcPts val="4978"/>
              </a:lnSpc>
              <a:buFont typeface="Arial"/>
              <a:buChar char="•"/>
            </a:pPr>
            <a:r>
              <a:rPr lang="en-US" sz="3555">
                <a:solidFill>
                  <a:srgbClr val="FFFFFF"/>
                </a:solidFill>
                <a:latin typeface="Poppins"/>
              </a:rPr>
              <a:t>Despite the progress made,there is still scope for improving the model to make it even better and more reliable.</a:t>
            </a:r>
          </a:p>
          <a:p>
            <a:pPr>
              <a:lnSpc>
                <a:spcPts val="4978"/>
              </a:lnSpc>
            </a:pPr>
          </a:p>
          <a:p>
            <a:pPr>
              <a:lnSpc>
                <a:spcPts val="4838"/>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C3C3"/>
        </a:solidFill>
      </p:bgPr>
    </p:bg>
    <p:spTree>
      <p:nvGrpSpPr>
        <p:cNvPr id="1" name=""/>
        <p:cNvGrpSpPr/>
        <p:nvPr/>
      </p:nvGrpSpPr>
      <p:grpSpPr>
        <a:xfrm>
          <a:off x="0" y="0"/>
          <a:ext cx="0" cy="0"/>
          <a:chOff x="0" y="0"/>
          <a:chExt cx="0" cy="0"/>
        </a:xfrm>
      </p:grpSpPr>
      <p:grpSp>
        <p:nvGrpSpPr>
          <p:cNvPr name="Group 2" id="2"/>
          <p:cNvGrpSpPr/>
          <p:nvPr/>
        </p:nvGrpSpPr>
        <p:grpSpPr>
          <a:xfrm rot="0">
            <a:off x="-741537" y="-637377"/>
            <a:ext cx="20260500" cy="12387671"/>
            <a:chOff x="0" y="0"/>
            <a:chExt cx="5336099" cy="3262596"/>
          </a:xfrm>
        </p:grpSpPr>
        <p:sp>
          <p:nvSpPr>
            <p:cNvPr name="Freeform 3" id="3"/>
            <p:cNvSpPr/>
            <p:nvPr/>
          </p:nvSpPr>
          <p:spPr>
            <a:xfrm flipH="false" flipV="false" rot="0">
              <a:off x="0" y="0"/>
              <a:ext cx="5336099" cy="3262596"/>
            </a:xfrm>
            <a:custGeom>
              <a:avLst/>
              <a:gdLst/>
              <a:ahLst/>
              <a:cxnLst/>
              <a:rect r="r" b="b" t="t" l="l"/>
              <a:pathLst>
                <a:path h="3262596" w="5336099">
                  <a:moveTo>
                    <a:pt x="22927" y="0"/>
                  </a:moveTo>
                  <a:lnTo>
                    <a:pt x="5313171" y="0"/>
                  </a:lnTo>
                  <a:cubicBezTo>
                    <a:pt x="5319252" y="0"/>
                    <a:pt x="5325084" y="2416"/>
                    <a:pt x="5329384" y="6715"/>
                  </a:cubicBezTo>
                  <a:cubicBezTo>
                    <a:pt x="5333683" y="11015"/>
                    <a:pt x="5336099" y="16846"/>
                    <a:pt x="5336099" y="22927"/>
                  </a:cubicBezTo>
                  <a:lnTo>
                    <a:pt x="5336099" y="3239669"/>
                  </a:lnTo>
                  <a:cubicBezTo>
                    <a:pt x="5336099" y="3252331"/>
                    <a:pt x="5325834" y="3262596"/>
                    <a:pt x="5313171" y="3262596"/>
                  </a:cubicBezTo>
                  <a:lnTo>
                    <a:pt x="22927" y="3262596"/>
                  </a:lnTo>
                  <a:cubicBezTo>
                    <a:pt x="10265" y="3262596"/>
                    <a:pt x="0" y="3252331"/>
                    <a:pt x="0" y="3239669"/>
                  </a:cubicBezTo>
                  <a:lnTo>
                    <a:pt x="0" y="22927"/>
                  </a:lnTo>
                  <a:cubicBezTo>
                    <a:pt x="0" y="10265"/>
                    <a:pt x="10265" y="0"/>
                    <a:pt x="22927" y="0"/>
                  </a:cubicBezTo>
                  <a:close/>
                </a:path>
              </a:pathLst>
            </a:custGeom>
            <a:solidFill>
              <a:srgbClr val="9EA788"/>
            </a:solidFill>
            <a:ln>
              <a:no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3767772" y="947838"/>
            <a:ext cx="11130447" cy="8229600"/>
          </a:xfrm>
          <a:custGeom>
            <a:avLst/>
            <a:gdLst/>
            <a:ahLst/>
            <a:cxnLst/>
            <a:rect r="r" b="b" t="t" l="l"/>
            <a:pathLst>
              <a:path h="8229600" w="11130447">
                <a:moveTo>
                  <a:pt x="0" y="0"/>
                </a:moveTo>
                <a:lnTo>
                  <a:pt x="11130447" y="0"/>
                </a:lnTo>
                <a:lnTo>
                  <a:pt x="11130447" y="8229600"/>
                </a:lnTo>
                <a:lnTo>
                  <a:pt x="0" y="8229600"/>
                </a:lnTo>
                <a:lnTo>
                  <a:pt x="0" y="0"/>
                </a:lnTo>
                <a:close/>
              </a:path>
            </a:pathLst>
          </a:custGeom>
          <a:blipFill>
            <a:blip r:embed="rId2"/>
            <a:stretch>
              <a:fillRect l="0" t="-41849" r="0" b="-41849"/>
            </a:stretch>
          </a:blipFill>
        </p:spPr>
      </p:sp>
      <p:sp>
        <p:nvSpPr>
          <p:cNvPr name="TextBox 6" id="6"/>
          <p:cNvSpPr txBox="true"/>
          <p:nvPr/>
        </p:nvSpPr>
        <p:spPr>
          <a:xfrm rot="0">
            <a:off x="6192298" y="3698877"/>
            <a:ext cx="8832643" cy="1444623"/>
          </a:xfrm>
          <a:prstGeom prst="rect">
            <a:avLst/>
          </a:prstGeom>
        </p:spPr>
        <p:txBody>
          <a:bodyPr anchor="t" rtlCol="false" tIns="0" lIns="0" bIns="0" rIns="0">
            <a:spAutoFit/>
          </a:bodyPr>
          <a:lstStyle/>
          <a:p>
            <a:pPr>
              <a:lnSpc>
                <a:spcPts val="10449"/>
              </a:lnSpc>
            </a:pPr>
            <a:r>
              <a:rPr lang="en-US" sz="9499">
                <a:solidFill>
                  <a:srgbClr val="FFFFFF"/>
                </a:solidFill>
                <a:latin typeface="Hatton Ultra-Bold"/>
              </a:rPr>
              <a:t>Thank You!</a:t>
            </a:r>
          </a:p>
        </p:txBody>
      </p:sp>
      <p:grpSp>
        <p:nvGrpSpPr>
          <p:cNvPr name="Group 7" id="7"/>
          <p:cNvGrpSpPr/>
          <p:nvPr/>
        </p:nvGrpSpPr>
        <p:grpSpPr>
          <a:xfrm rot="0">
            <a:off x="11400570" y="1528748"/>
            <a:ext cx="11237485" cy="1543050"/>
            <a:chOff x="0" y="0"/>
            <a:chExt cx="2959667" cy="406400"/>
          </a:xfrm>
        </p:grpSpPr>
        <p:sp>
          <p:nvSpPr>
            <p:cNvPr name="Freeform 8" id="8"/>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a:noFill/>
            </a:ln>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5400000">
            <a:off x="16608406" y="281642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61751" b="0"/>
            </a:stretch>
          </a:blipFill>
        </p:spPr>
      </p:sp>
      <p:sp>
        <p:nvSpPr>
          <p:cNvPr name="TextBox 11" id="11"/>
          <p:cNvSpPr txBox="true"/>
          <p:nvPr/>
        </p:nvSpPr>
        <p:spPr>
          <a:xfrm rot="0">
            <a:off x="6192298" y="6120634"/>
            <a:ext cx="7796093" cy="2237724"/>
          </a:xfrm>
          <a:prstGeom prst="rect">
            <a:avLst/>
          </a:prstGeom>
        </p:spPr>
        <p:txBody>
          <a:bodyPr anchor="t" rtlCol="false" tIns="0" lIns="0" bIns="0" rIns="0">
            <a:spAutoFit/>
          </a:bodyPr>
          <a:lstStyle/>
          <a:p>
            <a:pPr algn="ctr">
              <a:lnSpc>
                <a:spcPts val="6020"/>
              </a:lnSpc>
            </a:pPr>
            <a:r>
              <a:rPr lang="en-US" sz="4300">
                <a:solidFill>
                  <a:srgbClr val="000000"/>
                </a:solidFill>
                <a:latin typeface="Poppins Bold"/>
              </a:rPr>
              <a:t>Guided by</a:t>
            </a:r>
            <a:r>
              <a:rPr lang="en-US" sz="4300">
                <a:solidFill>
                  <a:srgbClr val="000000"/>
                </a:solidFill>
                <a:latin typeface="Poppins"/>
              </a:rPr>
              <a:t> : Prajakta Darade,</a:t>
            </a:r>
          </a:p>
          <a:p>
            <a:pPr>
              <a:lnSpc>
                <a:spcPts val="6020"/>
              </a:lnSpc>
            </a:pPr>
            <a:r>
              <a:rPr lang="en-US" sz="4300">
                <a:solidFill>
                  <a:srgbClr val="000000"/>
                </a:solidFill>
                <a:latin typeface="Poppins"/>
              </a:rPr>
              <a:t>Tanisha Sahu(Mentors)</a:t>
            </a:r>
          </a:p>
          <a:p>
            <a:pPr algn="ctr">
              <a:lnSpc>
                <a:spcPts val="5600"/>
              </a:lnSpc>
              <a:spcBef>
                <a:spcPct val="0"/>
              </a:spcBef>
            </a:pPr>
          </a:p>
        </p:txBody>
      </p:sp>
      <p:sp>
        <p:nvSpPr>
          <p:cNvPr name="TextBox 12" id="12"/>
          <p:cNvSpPr txBox="true"/>
          <p:nvPr/>
        </p:nvSpPr>
        <p:spPr>
          <a:xfrm rot="0">
            <a:off x="6192298" y="7718847"/>
            <a:ext cx="8638937" cy="2236471"/>
          </a:xfrm>
          <a:prstGeom prst="rect">
            <a:avLst/>
          </a:prstGeom>
        </p:spPr>
        <p:txBody>
          <a:bodyPr anchor="t" rtlCol="false" tIns="0" lIns="0" bIns="0" rIns="0">
            <a:spAutoFit/>
          </a:bodyPr>
          <a:lstStyle/>
          <a:p>
            <a:pPr>
              <a:lnSpc>
                <a:spcPts val="5879"/>
              </a:lnSpc>
            </a:pPr>
            <a:r>
              <a:rPr lang="en-US" sz="4199">
                <a:solidFill>
                  <a:srgbClr val="000000"/>
                </a:solidFill>
                <a:latin typeface="Poppins Bold"/>
              </a:rPr>
              <a:t>Presented </a:t>
            </a:r>
            <a:r>
              <a:rPr lang="en-US" sz="4199">
                <a:solidFill>
                  <a:srgbClr val="000000"/>
                </a:solidFill>
                <a:latin typeface="Poppins Bold"/>
              </a:rPr>
              <a:t>By</a:t>
            </a:r>
            <a:r>
              <a:rPr lang="en-US" sz="4199">
                <a:solidFill>
                  <a:srgbClr val="000000"/>
                </a:solidFill>
                <a:latin typeface="Poppins"/>
              </a:rPr>
              <a:t>: Harshita Bankure, </a:t>
            </a:r>
          </a:p>
          <a:p>
            <a:pPr>
              <a:lnSpc>
                <a:spcPts val="5879"/>
              </a:lnSpc>
            </a:pPr>
            <a:r>
              <a:rPr lang="en-US" sz="4199">
                <a:solidFill>
                  <a:srgbClr val="000000"/>
                </a:solidFill>
                <a:latin typeface="Poppins"/>
              </a:rPr>
              <a:t>       Tanushree Dewangan, </a:t>
            </a:r>
          </a:p>
          <a:p>
            <a:pPr>
              <a:lnSpc>
                <a:spcPts val="5879"/>
              </a:lnSpc>
            </a:pPr>
            <a:r>
              <a:rPr lang="en-US" sz="4199">
                <a:solidFill>
                  <a:srgbClr val="000000"/>
                </a:solidFill>
                <a:latin typeface="Poppins"/>
              </a:rPr>
              <a:t>       Prachi Patil.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a:grpSpLocks noChangeAspect="true"/>
          </p:cNvGrpSpPr>
          <p:nvPr/>
        </p:nvGrpSpPr>
        <p:grpSpPr>
          <a:xfrm rot="0">
            <a:off x="8073041" y="1858228"/>
            <a:ext cx="4867909" cy="9735818"/>
            <a:chOff x="0" y="0"/>
            <a:chExt cx="3175000" cy="6350000"/>
          </a:xfrm>
        </p:grpSpPr>
        <p:sp>
          <p:nvSpPr>
            <p:cNvPr name="Freeform 4" id="4"/>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5" id="5"/>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6" id="6"/>
          <p:cNvGrpSpPr>
            <a:grpSpLocks noChangeAspect="true"/>
          </p:cNvGrpSpPr>
          <p:nvPr/>
        </p:nvGrpSpPr>
        <p:grpSpPr>
          <a:xfrm rot="0">
            <a:off x="13121664" y="-1697652"/>
            <a:ext cx="4867909" cy="9735818"/>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8" id="8"/>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sp>
        <p:nvSpPr>
          <p:cNvPr name="Freeform 9" id="9"/>
          <p:cNvSpPr/>
          <p:nvPr/>
        </p:nvSpPr>
        <p:spPr>
          <a:xfrm flipH="false" flipV="false" rot="0">
            <a:off x="15153634" y="8539993"/>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6465200" y="8711612"/>
            <a:ext cx="2882434" cy="2882434"/>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CDBE8C"/>
              </a:solidFill>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3" id="13"/>
          <p:cNvSpPr/>
          <p:nvPr/>
        </p:nvSpPr>
        <p:spPr>
          <a:xfrm flipH="false" flipV="false" rot="0">
            <a:off x="359855" y="4280197"/>
            <a:ext cx="6959493" cy="4114800"/>
          </a:xfrm>
          <a:custGeom>
            <a:avLst/>
            <a:gdLst/>
            <a:ahLst/>
            <a:cxnLst/>
            <a:rect r="r" b="b" t="t" l="l"/>
            <a:pathLst>
              <a:path h="4114800" w="6959493">
                <a:moveTo>
                  <a:pt x="0" y="0"/>
                </a:moveTo>
                <a:lnTo>
                  <a:pt x="6959492" y="0"/>
                </a:lnTo>
                <a:lnTo>
                  <a:pt x="69594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7807225" y="2569848"/>
            <a:ext cx="5399543" cy="1449610"/>
          </a:xfrm>
          <a:prstGeom prst="rect">
            <a:avLst/>
          </a:prstGeom>
        </p:spPr>
        <p:txBody>
          <a:bodyPr anchor="t" rtlCol="false" tIns="0" lIns="0" bIns="0" rIns="0">
            <a:spAutoFit/>
          </a:bodyPr>
          <a:lstStyle/>
          <a:p>
            <a:pPr algn="ctr">
              <a:lnSpc>
                <a:spcPts val="5565"/>
              </a:lnSpc>
              <a:spcBef>
                <a:spcPct val="0"/>
              </a:spcBef>
            </a:pPr>
            <a:r>
              <a:rPr lang="en-US" sz="4525">
                <a:solidFill>
                  <a:srgbClr val="3B5060"/>
                </a:solidFill>
                <a:latin typeface="Hatton Bold"/>
              </a:rPr>
              <a:t>Importance of Lip Reading</a:t>
            </a:r>
          </a:p>
        </p:txBody>
      </p:sp>
      <p:sp>
        <p:nvSpPr>
          <p:cNvPr name="TextBox 15" id="15"/>
          <p:cNvSpPr txBox="true"/>
          <p:nvPr/>
        </p:nvSpPr>
        <p:spPr>
          <a:xfrm rot="0">
            <a:off x="12973876" y="234764"/>
            <a:ext cx="5015697" cy="2154460"/>
          </a:xfrm>
          <a:prstGeom prst="rect">
            <a:avLst/>
          </a:prstGeom>
        </p:spPr>
        <p:txBody>
          <a:bodyPr anchor="t" rtlCol="false" tIns="0" lIns="0" bIns="0" rIns="0">
            <a:spAutoFit/>
          </a:bodyPr>
          <a:lstStyle/>
          <a:p>
            <a:pPr algn="ctr">
              <a:lnSpc>
                <a:spcPts val="5565"/>
              </a:lnSpc>
              <a:spcBef>
                <a:spcPct val="0"/>
              </a:spcBef>
            </a:pPr>
            <a:r>
              <a:rPr lang="en-US" sz="4525">
                <a:solidFill>
                  <a:srgbClr val="3B5060"/>
                </a:solidFill>
                <a:latin typeface="Hatton Bold"/>
              </a:rPr>
              <a:t>How Lip Reading Works</a:t>
            </a:r>
          </a:p>
        </p:txBody>
      </p:sp>
      <p:sp>
        <p:nvSpPr>
          <p:cNvPr name="TextBox 16" id="16"/>
          <p:cNvSpPr txBox="true"/>
          <p:nvPr/>
        </p:nvSpPr>
        <p:spPr>
          <a:xfrm rot="0">
            <a:off x="728500" y="791981"/>
            <a:ext cx="6592520" cy="2363036"/>
          </a:xfrm>
          <a:prstGeom prst="rect">
            <a:avLst/>
          </a:prstGeom>
        </p:spPr>
        <p:txBody>
          <a:bodyPr anchor="t" rtlCol="false" tIns="0" lIns="0" bIns="0" rIns="0">
            <a:spAutoFit/>
          </a:bodyPr>
          <a:lstStyle/>
          <a:p>
            <a:pPr algn="just">
              <a:lnSpc>
                <a:spcPts val="9279"/>
              </a:lnSpc>
            </a:pPr>
            <a:r>
              <a:rPr lang="en-US" sz="6675">
                <a:solidFill>
                  <a:srgbClr val="626953"/>
                </a:solidFill>
                <a:latin typeface="Poppins Bold"/>
              </a:rPr>
              <a:t>Introduction to Lip Reading</a:t>
            </a:r>
          </a:p>
        </p:txBody>
      </p:sp>
      <p:sp>
        <p:nvSpPr>
          <p:cNvPr name="TextBox 17" id="17"/>
          <p:cNvSpPr txBox="true"/>
          <p:nvPr/>
        </p:nvSpPr>
        <p:spPr>
          <a:xfrm rot="0">
            <a:off x="8277759" y="4232572"/>
            <a:ext cx="4663191" cy="5689993"/>
          </a:xfrm>
          <a:prstGeom prst="rect">
            <a:avLst/>
          </a:prstGeom>
        </p:spPr>
        <p:txBody>
          <a:bodyPr anchor="t" rtlCol="false" tIns="0" lIns="0" bIns="0" rIns="0">
            <a:spAutoFit/>
          </a:bodyPr>
          <a:lstStyle/>
          <a:p>
            <a:pPr>
              <a:lnSpc>
                <a:spcPts val="4998"/>
              </a:lnSpc>
            </a:pPr>
            <a:r>
              <a:rPr lang="en-US" sz="4063">
                <a:solidFill>
                  <a:srgbClr val="626953"/>
                </a:solidFill>
                <a:latin typeface="Poppins"/>
              </a:rPr>
              <a:t>Lip reading is a fundamental communication skill for the hearing and speech</a:t>
            </a:r>
          </a:p>
          <a:p>
            <a:pPr>
              <a:lnSpc>
                <a:spcPts val="4998"/>
              </a:lnSpc>
              <a:spcBef>
                <a:spcPct val="0"/>
              </a:spcBef>
            </a:pPr>
            <a:r>
              <a:rPr lang="en-US" sz="4063">
                <a:solidFill>
                  <a:srgbClr val="626953"/>
                </a:solidFill>
                <a:latin typeface="DM Sans"/>
              </a:rPr>
              <a:t>impaired and in noisy environments. </a:t>
            </a:r>
          </a:p>
        </p:txBody>
      </p:sp>
      <p:sp>
        <p:nvSpPr>
          <p:cNvPr name="TextBox 18" id="18"/>
          <p:cNvSpPr txBox="true"/>
          <p:nvPr/>
        </p:nvSpPr>
        <p:spPr>
          <a:xfrm rot="0">
            <a:off x="13529353" y="2341599"/>
            <a:ext cx="4052533" cy="5556178"/>
          </a:xfrm>
          <a:prstGeom prst="rect">
            <a:avLst/>
          </a:prstGeom>
        </p:spPr>
        <p:txBody>
          <a:bodyPr anchor="t" rtlCol="false" tIns="0" lIns="0" bIns="0" rIns="0">
            <a:spAutoFit/>
          </a:bodyPr>
          <a:lstStyle/>
          <a:p>
            <a:pPr>
              <a:lnSpc>
                <a:spcPts val="4878"/>
              </a:lnSpc>
              <a:spcBef>
                <a:spcPct val="0"/>
              </a:spcBef>
            </a:pPr>
            <a:r>
              <a:rPr lang="en-US" sz="3965">
                <a:solidFill>
                  <a:srgbClr val="626953"/>
                </a:solidFill>
                <a:latin typeface="Poppins"/>
              </a:rPr>
              <a:t>Visual cues from the speaker's mouth, tongue, and teeth movements are used to decipher the spoken words</a:t>
            </a:r>
            <a:r>
              <a:rPr lang="en-US" sz="3965">
                <a:solidFill>
                  <a:srgbClr val="698987"/>
                </a:solidFill>
                <a:latin typeface="Poppins"/>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1454027">
            <a:off x="15641544" y="8259476"/>
            <a:ext cx="6117988" cy="2980629"/>
            <a:chOff x="0" y="0"/>
            <a:chExt cx="1611322" cy="785022"/>
          </a:xfrm>
        </p:grpSpPr>
        <p:sp>
          <p:nvSpPr>
            <p:cNvPr name="Freeform 4" id="4"/>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454027">
            <a:off x="-3649881" y="-461615"/>
            <a:ext cx="6117988" cy="2980629"/>
            <a:chOff x="0" y="0"/>
            <a:chExt cx="1611322" cy="785022"/>
          </a:xfrm>
        </p:grpSpPr>
        <p:sp>
          <p:nvSpPr>
            <p:cNvPr name="Freeform 7" id="7"/>
            <p:cNvSpPr/>
            <p:nvPr/>
          </p:nvSpPr>
          <p:spPr>
            <a:xfrm flipH="false" flipV="false" rot="0">
              <a:off x="0" y="0"/>
              <a:ext cx="1611322" cy="785022"/>
            </a:xfrm>
            <a:custGeom>
              <a:avLst/>
              <a:gdLst/>
              <a:ahLst/>
              <a:cxnLst/>
              <a:rect r="r" b="b" t="t" l="l"/>
              <a:pathLst>
                <a:path h="785022" w="16113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a:no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41217" y="266297"/>
            <a:ext cx="2882434" cy="2882434"/>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2" id="12"/>
          <p:cNvSpPr txBox="true"/>
          <p:nvPr/>
        </p:nvSpPr>
        <p:spPr>
          <a:xfrm rot="0">
            <a:off x="2810259" y="678581"/>
            <a:ext cx="17484475" cy="2470150"/>
          </a:xfrm>
          <a:prstGeom prst="rect">
            <a:avLst/>
          </a:prstGeom>
        </p:spPr>
        <p:txBody>
          <a:bodyPr anchor="t" rtlCol="false" tIns="0" lIns="0" bIns="0" rIns="0">
            <a:spAutoFit/>
          </a:bodyPr>
          <a:lstStyle/>
          <a:p>
            <a:pPr>
              <a:lnSpc>
                <a:spcPts val="9349"/>
              </a:lnSpc>
            </a:pPr>
            <a:r>
              <a:rPr lang="en-US" sz="8499">
                <a:solidFill>
                  <a:srgbClr val="626953"/>
                </a:solidFill>
                <a:latin typeface="Poppins Ultra-Bold"/>
              </a:rPr>
              <a:t>AI/ML TECHNOLOGY IN </a:t>
            </a:r>
          </a:p>
          <a:p>
            <a:pPr>
              <a:lnSpc>
                <a:spcPts val="9349"/>
              </a:lnSpc>
            </a:pPr>
            <a:r>
              <a:rPr lang="en-US" sz="8499">
                <a:solidFill>
                  <a:srgbClr val="626953"/>
                </a:solidFill>
                <a:latin typeface="Poppins Ultra-Bold"/>
              </a:rPr>
              <a:t>LIP READING</a:t>
            </a:r>
          </a:p>
        </p:txBody>
      </p:sp>
      <p:grpSp>
        <p:nvGrpSpPr>
          <p:cNvPr name="Group 13" id="13"/>
          <p:cNvGrpSpPr/>
          <p:nvPr/>
        </p:nvGrpSpPr>
        <p:grpSpPr>
          <a:xfrm rot="0">
            <a:off x="1757592" y="3349231"/>
            <a:ext cx="14772816" cy="1197034"/>
            <a:chOff x="0" y="0"/>
            <a:chExt cx="19697088" cy="1596045"/>
          </a:xfrm>
        </p:grpSpPr>
        <p:sp>
          <p:nvSpPr>
            <p:cNvPr name="AutoShape 14" id="14"/>
            <p:cNvSpPr/>
            <p:nvPr/>
          </p:nvSpPr>
          <p:spPr>
            <a:xfrm flipV="true">
              <a:off x="103" y="741042"/>
              <a:ext cx="19696882" cy="45584"/>
            </a:xfrm>
            <a:prstGeom prst="line">
              <a:avLst/>
            </a:prstGeom>
            <a:ln cap="flat" w="88900">
              <a:solidFill>
                <a:srgbClr val="9EA788"/>
              </a:solidFill>
              <a:prstDash val="solid"/>
              <a:headEnd type="none" len="sm" w="sm"/>
              <a:tailEnd type="none" len="sm" w="sm"/>
            </a:ln>
          </p:spPr>
        </p:sp>
        <p:grpSp>
          <p:nvGrpSpPr>
            <p:cNvPr name="Group 15" id="15"/>
            <p:cNvGrpSpPr/>
            <p:nvPr/>
          </p:nvGrpSpPr>
          <p:grpSpPr>
            <a:xfrm rot="0">
              <a:off x="1730930" y="68377"/>
              <a:ext cx="1527669" cy="1527669"/>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BE8C"/>
              </a:solidFill>
            </p:spPr>
          </p:sp>
          <p:sp>
            <p:nvSpPr>
              <p:cNvPr name="TextBox 17" id="17"/>
              <p:cNvSpPr txBox="true"/>
              <p:nvPr/>
            </p:nvSpPr>
            <p:spPr>
              <a:xfrm>
                <a:off x="76200" y="66675"/>
                <a:ext cx="660400" cy="669925"/>
              </a:xfrm>
              <a:prstGeom prst="rect">
                <a:avLst/>
              </a:prstGeom>
            </p:spPr>
            <p:txBody>
              <a:bodyPr anchor="ctr" rtlCol="false" tIns="203936" lIns="203936" bIns="203936" rIns="203936"/>
              <a:lstStyle/>
              <a:p>
                <a:pPr algn="ctr">
                  <a:lnSpc>
                    <a:spcPts val="3131"/>
                  </a:lnSpc>
                </a:pPr>
              </a:p>
            </p:txBody>
          </p:sp>
        </p:grpSp>
        <p:grpSp>
          <p:nvGrpSpPr>
            <p:cNvPr name="Group 18" id="18"/>
            <p:cNvGrpSpPr/>
            <p:nvPr/>
          </p:nvGrpSpPr>
          <p:grpSpPr>
            <a:xfrm rot="0">
              <a:off x="15995458" y="68377"/>
              <a:ext cx="1527669" cy="1527669"/>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BE8C"/>
              </a:solidFill>
            </p:spPr>
          </p:sp>
          <p:sp>
            <p:nvSpPr>
              <p:cNvPr name="TextBox 20" id="20"/>
              <p:cNvSpPr txBox="true"/>
              <p:nvPr/>
            </p:nvSpPr>
            <p:spPr>
              <a:xfrm>
                <a:off x="76200" y="66675"/>
                <a:ext cx="660400" cy="669925"/>
              </a:xfrm>
              <a:prstGeom prst="rect">
                <a:avLst/>
              </a:prstGeom>
            </p:spPr>
            <p:txBody>
              <a:bodyPr anchor="ctr" rtlCol="false" tIns="203936" lIns="203936" bIns="203936" rIns="203936"/>
              <a:lstStyle/>
              <a:p>
                <a:pPr algn="ctr">
                  <a:lnSpc>
                    <a:spcPts val="3131"/>
                  </a:lnSpc>
                </a:pPr>
              </a:p>
            </p:txBody>
          </p:sp>
        </p:grpSp>
        <p:grpSp>
          <p:nvGrpSpPr>
            <p:cNvPr name="Group 21" id="21"/>
            <p:cNvGrpSpPr/>
            <p:nvPr/>
          </p:nvGrpSpPr>
          <p:grpSpPr>
            <a:xfrm rot="0">
              <a:off x="8895535" y="0"/>
              <a:ext cx="1527669" cy="1527669"/>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BE8C"/>
              </a:solidFill>
            </p:spPr>
          </p:sp>
          <p:sp>
            <p:nvSpPr>
              <p:cNvPr name="TextBox 23" id="23"/>
              <p:cNvSpPr txBox="true"/>
              <p:nvPr/>
            </p:nvSpPr>
            <p:spPr>
              <a:xfrm>
                <a:off x="76200" y="66675"/>
                <a:ext cx="660400" cy="669925"/>
              </a:xfrm>
              <a:prstGeom prst="rect">
                <a:avLst/>
              </a:prstGeom>
            </p:spPr>
            <p:txBody>
              <a:bodyPr anchor="ctr" rtlCol="false" tIns="203936" lIns="203936" bIns="203936" rIns="203936"/>
              <a:lstStyle/>
              <a:p>
                <a:pPr algn="ctr">
                  <a:lnSpc>
                    <a:spcPts val="3131"/>
                  </a:lnSpc>
                </a:pPr>
              </a:p>
            </p:txBody>
          </p:sp>
        </p:grpSp>
        <p:sp>
          <p:nvSpPr>
            <p:cNvPr name="TextBox 24" id="24"/>
            <p:cNvSpPr txBox="true"/>
            <p:nvPr/>
          </p:nvSpPr>
          <p:spPr>
            <a:xfrm rot="0">
              <a:off x="1831162" y="267492"/>
              <a:ext cx="1459121" cy="1005638"/>
            </a:xfrm>
            <a:prstGeom prst="rect">
              <a:avLst/>
            </a:prstGeom>
          </p:spPr>
          <p:txBody>
            <a:bodyPr anchor="t" rtlCol="false" tIns="0" lIns="0" bIns="0" rIns="0">
              <a:spAutoFit/>
            </a:bodyPr>
            <a:lstStyle/>
            <a:p>
              <a:pPr algn="ctr">
                <a:lnSpc>
                  <a:spcPts val="6373"/>
                </a:lnSpc>
              </a:pPr>
              <a:r>
                <a:rPr lang="en-US" sz="4585">
                  <a:solidFill>
                    <a:srgbClr val="FFFFFF"/>
                  </a:solidFill>
                  <a:latin typeface="Now Bold"/>
                </a:rPr>
                <a:t>01</a:t>
              </a:r>
            </a:p>
          </p:txBody>
        </p:sp>
        <p:sp>
          <p:nvSpPr>
            <p:cNvPr name="TextBox 25" id="25"/>
            <p:cNvSpPr txBox="true"/>
            <p:nvPr/>
          </p:nvSpPr>
          <p:spPr>
            <a:xfrm rot="0">
              <a:off x="8919361" y="267492"/>
              <a:ext cx="1459121" cy="995250"/>
            </a:xfrm>
            <a:prstGeom prst="rect">
              <a:avLst/>
            </a:prstGeom>
          </p:spPr>
          <p:txBody>
            <a:bodyPr anchor="t" rtlCol="false" tIns="0" lIns="0" bIns="0" rIns="0">
              <a:spAutoFit/>
            </a:bodyPr>
            <a:lstStyle/>
            <a:p>
              <a:pPr algn="ctr">
                <a:lnSpc>
                  <a:spcPts val="6373"/>
                </a:lnSpc>
              </a:pPr>
              <a:r>
                <a:rPr lang="en-US" sz="4585">
                  <a:solidFill>
                    <a:srgbClr val="FFFFFF"/>
                  </a:solidFill>
                  <a:latin typeface="Now Bold"/>
                </a:rPr>
                <a:t>02</a:t>
              </a:r>
            </a:p>
          </p:txBody>
        </p:sp>
        <p:sp>
          <p:nvSpPr>
            <p:cNvPr name="TextBox 26" id="26"/>
            <p:cNvSpPr txBox="true"/>
            <p:nvPr/>
          </p:nvSpPr>
          <p:spPr>
            <a:xfrm rot="0">
              <a:off x="16004582" y="262298"/>
              <a:ext cx="1459121" cy="995250"/>
            </a:xfrm>
            <a:prstGeom prst="rect">
              <a:avLst/>
            </a:prstGeom>
          </p:spPr>
          <p:txBody>
            <a:bodyPr anchor="t" rtlCol="false" tIns="0" lIns="0" bIns="0" rIns="0">
              <a:spAutoFit/>
            </a:bodyPr>
            <a:lstStyle/>
            <a:p>
              <a:pPr algn="ctr">
                <a:lnSpc>
                  <a:spcPts val="6373"/>
                </a:lnSpc>
              </a:pPr>
              <a:r>
                <a:rPr lang="en-US" sz="4585">
                  <a:solidFill>
                    <a:srgbClr val="FFFFFF"/>
                  </a:solidFill>
                  <a:latin typeface="Now Bold"/>
                </a:rPr>
                <a:t>03</a:t>
              </a:r>
            </a:p>
          </p:txBody>
        </p:sp>
      </p:grpSp>
      <p:sp>
        <p:nvSpPr>
          <p:cNvPr name="TextBox 27" id="27"/>
          <p:cNvSpPr txBox="true"/>
          <p:nvPr/>
        </p:nvSpPr>
        <p:spPr>
          <a:xfrm rot="0">
            <a:off x="1441217" y="4909947"/>
            <a:ext cx="4785395" cy="4739868"/>
          </a:xfrm>
          <a:prstGeom prst="rect">
            <a:avLst/>
          </a:prstGeom>
        </p:spPr>
        <p:txBody>
          <a:bodyPr anchor="t" rtlCol="false" tIns="0" lIns="0" bIns="0" rIns="0">
            <a:spAutoFit/>
          </a:bodyPr>
          <a:lstStyle/>
          <a:p>
            <a:pPr algn="ctr">
              <a:lnSpc>
                <a:spcPts val="4393"/>
              </a:lnSpc>
            </a:pPr>
            <a:r>
              <a:rPr lang="en-US" sz="3572">
                <a:solidFill>
                  <a:srgbClr val="000000"/>
                </a:solidFill>
                <a:latin typeface="Hatton Bold"/>
              </a:rPr>
              <a:t>Convolutional Neural Networks</a:t>
            </a:r>
          </a:p>
          <a:p>
            <a:pPr algn="ctr">
              <a:lnSpc>
                <a:spcPts val="4069"/>
              </a:lnSpc>
              <a:spcBef>
                <a:spcPct val="0"/>
              </a:spcBef>
            </a:pPr>
            <a:r>
              <a:rPr lang="en-US" sz="3308">
                <a:solidFill>
                  <a:srgbClr val="000000"/>
                </a:solidFill>
                <a:latin typeface="Poppins Italics"/>
              </a:rPr>
              <a:t> CNNs are used to identify and track key lip points, which are then used to generate a sequence of visual features of the spokenwords.</a:t>
            </a:r>
          </a:p>
        </p:txBody>
      </p:sp>
      <p:sp>
        <p:nvSpPr>
          <p:cNvPr name="TextBox 28" id="28"/>
          <p:cNvSpPr txBox="true"/>
          <p:nvPr/>
        </p:nvSpPr>
        <p:spPr>
          <a:xfrm rot="0">
            <a:off x="6751302" y="5095875"/>
            <a:ext cx="4785395" cy="4844262"/>
          </a:xfrm>
          <a:prstGeom prst="rect">
            <a:avLst/>
          </a:prstGeom>
        </p:spPr>
        <p:txBody>
          <a:bodyPr anchor="t" rtlCol="false" tIns="0" lIns="0" bIns="0" rIns="0">
            <a:spAutoFit/>
          </a:bodyPr>
          <a:lstStyle/>
          <a:p>
            <a:pPr algn="ctr">
              <a:lnSpc>
                <a:spcPts val="4516"/>
              </a:lnSpc>
            </a:pPr>
            <a:r>
              <a:rPr lang="en-US" sz="3672">
                <a:solidFill>
                  <a:srgbClr val="000000"/>
                </a:solidFill>
                <a:latin typeface="Hatton Bold"/>
              </a:rPr>
              <a:t>Recurrent Neural Networks</a:t>
            </a:r>
          </a:p>
          <a:p>
            <a:pPr algn="ctr">
              <a:lnSpc>
                <a:spcPts val="4192"/>
              </a:lnSpc>
              <a:spcBef>
                <a:spcPct val="0"/>
              </a:spcBef>
            </a:pPr>
            <a:r>
              <a:rPr lang="en-US" sz="3408">
                <a:solidFill>
                  <a:srgbClr val="000000"/>
                </a:solidFill>
                <a:latin typeface="Poppins"/>
              </a:rPr>
              <a:t>RNNs analyze the sequence of visual features generated by CNNs and use language models to classify the spokenwords</a:t>
            </a:r>
          </a:p>
        </p:txBody>
      </p:sp>
      <p:sp>
        <p:nvSpPr>
          <p:cNvPr name="TextBox 29" id="29"/>
          <p:cNvSpPr txBox="true"/>
          <p:nvPr/>
        </p:nvSpPr>
        <p:spPr>
          <a:xfrm rot="0">
            <a:off x="12060573" y="5143500"/>
            <a:ext cx="4785395" cy="4796637"/>
          </a:xfrm>
          <a:prstGeom prst="rect">
            <a:avLst/>
          </a:prstGeom>
        </p:spPr>
        <p:txBody>
          <a:bodyPr anchor="t" rtlCol="false" tIns="0" lIns="0" bIns="0" rIns="0">
            <a:spAutoFit/>
          </a:bodyPr>
          <a:lstStyle/>
          <a:p>
            <a:pPr algn="ctr">
              <a:lnSpc>
                <a:spcPts val="4516"/>
              </a:lnSpc>
            </a:pPr>
            <a:r>
              <a:rPr lang="en-US" sz="3672">
                <a:solidFill>
                  <a:srgbClr val="000000"/>
                </a:solidFill>
                <a:latin typeface="Hatton Bold"/>
              </a:rPr>
              <a:t>Deep Learning</a:t>
            </a:r>
          </a:p>
          <a:p>
            <a:pPr algn="ctr">
              <a:lnSpc>
                <a:spcPts val="4192"/>
              </a:lnSpc>
              <a:spcBef>
                <a:spcPct val="0"/>
              </a:spcBef>
            </a:pPr>
            <a:r>
              <a:rPr lang="en-US" sz="3408">
                <a:solidFill>
                  <a:srgbClr val="000000"/>
                </a:solidFill>
                <a:latin typeface="Poppins Italics"/>
              </a:rPr>
              <a:t> Deep learning frameworks, such as TensorFlow is used to train the CNNs and RNNs and achieve high accuracy rates with large amounts of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2174365" y="1028700"/>
            <a:ext cx="13939271" cy="8229600"/>
            <a:chOff x="0" y="0"/>
            <a:chExt cx="3671248" cy="2167467"/>
          </a:xfrm>
        </p:grpSpPr>
        <p:sp>
          <p:nvSpPr>
            <p:cNvPr name="Freeform 4" id="4"/>
            <p:cNvSpPr/>
            <p:nvPr/>
          </p:nvSpPr>
          <p:spPr>
            <a:xfrm flipH="false" flipV="false" rot="0">
              <a:off x="0" y="0"/>
              <a:ext cx="3671248" cy="2167467"/>
            </a:xfrm>
            <a:custGeom>
              <a:avLst/>
              <a:gdLst/>
              <a:ahLst/>
              <a:cxnLst/>
              <a:rect r="r" b="b" t="t" l="l"/>
              <a:pathLst>
                <a:path h="2167467" w="3671248">
                  <a:moveTo>
                    <a:pt x="33324" y="0"/>
                  </a:moveTo>
                  <a:lnTo>
                    <a:pt x="3637924" y="0"/>
                  </a:lnTo>
                  <a:cubicBezTo>
                    <a:pt x="3656329" y="0"/>
                    <a:pt x="3671248" y="14920"/>
                    <a:pt x="3671248" y="33324"/>
                  </a:cubicBezTo>
                  <a:lnTo>
                    <a:pt x="3671248" y="2134143"/>
                  </a:lnTo>
                  <a:cubicBezTo>
                    <a:pt x="3671248" y="2142981"/>
                    <a:pt x="3667737" y="2151457"/>
                    <a:pt x="3661488" y="2157706"/>
                  </a:cubicBezTo>
                  <a:cubicBezTo>
                    <a:pt x="3655239" y="2163956"/>
                    <a:pt x="3646762" y="2167467"/>
                    <a:pt x="3637924" y="2167467"/>
                  </a:cubicBezTo>
                  <a:lnTo>
                    <a:pt x="33324" y="2167467"/>
                  </a:lnTo>
                  <a:cubicBezTo>
                    <a:pt x="24486" y="2167467"/>
                    <a:pt x="16010" y="2163956"/>
                    <a:pt x="9760" y="2157706"/>
                  </a:cubicBezTo>
                  <a:cubicBezTo>
                    <a:pt x="3511" y="2151457"/>
                    <a:pt x="0" y="2142981"/>
                    <a:pt x="0" y="2134143"/>
                  </a:cubicBezTo>
                  <a:lnTo>
                    <a:pt x="0" y="33324"/>
                  </a:lnTo>
                  <a:cubicBezTo>
                    <a:pt x="0" y="24486"/>
                    <a:pt x="3511" y="16010"/>
                    <a:pt x="9760" y="9760"/>
                  </a:cubicBezTo>
                  <a:cubicBezTo>
                    <a:pt x="16010" y="3511"/>
                    <a:pt x="24486" y="0"/>
                    <a:pt x="33324" y="0"/>
                  </a:cubicBezTo>
                  <a:close/>
                </a:path>
              </a:pathLst>
            </a:custGeom>
            <a:solidFill>
              <a:srgbClr val="9EA788"/>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306847" y="1551044"/>
            <a:ext cx="14243376" cy="1543050"/>
            <a:chOff x="0" y="0"/>
            <a:chExt cx="3751342" cy="406400"/>
          </a:xfrm>
        </p:grpSpPr>
        <p:sp>
          <p:nvSpPr>
            <p:cNvPr name="Freeform 7" id="7"/>
            <p:cNvSpPr/>
            <p:nvPr/>
          </p:nvSpPr>
          <p:spPr>
            <a:xfrm flipH="false" flipV="false" rot="0">
              <a:off x="0" y="0"/>
              <a:ext cx="3751342" cy="406400"/>
            </a:xfrm>
            <a:custGeom>
              <a:avLst/>
              <a:gdLst/>
              <a:ahLst/>
              <a:cxnLst/>
              <a:rect r="r" b="b" t="t" l="l"/>
              <a:pathLst>
                <a:path h="406400" w="3751342">
                  <a:moveTo>
                    <a:pt x="32613" y="0"/>
                  </a:moveTo>
                  <a:lnTo>
                    <a:pt x="3718729" y="0"/>
                  </a:lnTo>
                  <a:cubicBezTo>
                    <a:pt x="3736741" y="0"/>
                    <a:pt x="3751342" y="14601"/>
                    <a:pt x="3751342" y="32613"/>
                  </a:cubicBezTo>
                  <a:lnTo>
                    <a:pt x="3751342" y="373787"/>
                  </a:lnTo>
                  <a:cubicBezTo>
                    <a:pt x="3751342" y="382437"/>
                    <a:pt x="3747906" y="390732"/>
                    <a:pt x="3741790" y="396848"/>
                  </a:cubicBezTo>
                  <a:cubicBezTo>
                    <a:pt x="3735674" y="402964"/>
                    <a:pt x="3727379" y="406400"/>
                    <a:pt x="3718729" y="406400"/>
                  </a:cubicBezTo>
                  <a:lnTo>
                    <a:pt x="32613" y="406400"/>
                  </a:lnTo>
                  <a:cubicBezTo>
                    <a:pt x="23963" y="406400"/>
                    <a:pt x="15668" y="402964"/>
                    <a:pt x="9552" y="396848"/>
                  </a:cubicBezTo>
                  <a:cubicBezTo>
                    <a:pt x="3436" y="390732"/>
                    <a:pt x="0" y="382437"/>
                    <a:pt x="0" y="373787"/>
                  </a:cubicBezTo>
                  <a:lnTo>
                    <a:pt x="0" y="32613"/>
                  </a:lnTo>
                  <a:cubicBezTo>
                    <a:pt x="0" y="23963"/>
                    <a:pt x="3436" y="15668"/>
                    <a:pt x="9552" y="9552"/>
                  </a:cubicBezTo>
                  <a:cubicBezTo>
                    <a:pt x="15668" y="3436"/>
                    <a:pt x="23963" y="0"/>
                    <a:pt x="32613" y="0"/>
                  </a:cubicBezTo>
                  <a:close/>
                </a:path>
              </a:pathLst>
            </a:custGeom>
            <a:solidFill>
              <a:srgbClr val="FFFFFF"/>
            </a:solidFill>
            <a:ln>
              <a:no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8795588" y="-1989626"/>
            <a:ext cx="2882434" cy="2882434"/>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4" id="14"/>
          <p:cNvSpPr txBox="true"/>
          <p:nvPr/>
        </p:nvSpPr>
        <p:spPr>
          <a:xfrm rot="0">
            <a:off x="2814841" y="1604887"/>
            <a:ext cx="6682573" cy="1371600"/>
          </a:xfrm>
          <a:prstGeom prst="rect">
            <a:avLst/>
          </a:prstGeom>
        </p:spPr>
        <p:txBody>
          <a:bodyPr anchor="t" rtlCol="false" tIns="0" lIns="0" bIns="0" rIns="0">
            <a:spAutoFit/>
          </a:bodyPr>
          <a:lstStyle/>
          <a:p>
            <a:pPr algn="just">
              <a:lnSpc>
                <a:spcPts val="9900"/>
              </a:lnSpc>
            </a:pPr>
            <a:r>
              <a:rPr lang="en-US" sz="9000">
                <a:solidFill>
                  <a:srgbClr val="626953"/>
                </a:solidFill>
                <a:latin typeface="Poppins Ultra-Bold"/>
              </a:rPr>
              <a:t>OVERVIEW</a:t>
            </a:r>
          </a:p>
        </p:txBody>
      </p:sp>
      <p:sp>
        <p:nvSpPr>
          <p:cNvPr name="TextBox 15" id="15"/>
          <p:cNvSpPr txBox="true"/>
          <p:nvPr/>
        </p:nvSpPr>
        <p:spPr>
          <a:xfrm rot="0">
            <a:off x="4022076" y="3301775"/>
            <a:ext cx="10243847" cy="5402946"/>
          </a:xfrm>
          <a:prstGeom prst="rect">
            <a:avLst/>
          </a:prstGeom>
        </p:spPr>
        <p:txBody>
          <a:bodyPr anchor="t" rtlCol="false" tIns="0" lIns="0" bIns="0" rIns="0">
            <a:spAutoFit/>
          </a:bodyPr>
          <a:lstStyle/>
          <a:p>
            <a:pPr marL="733012" indent="-366506" lvl="1">
              <a:lnSpc>
                <a:spcPts val="4753"/>
              </a:lnSpc>
              <a:buFont typeface="Arial"/>
              <a:buChar char="•"/>
            </a:pPr>
            <a:r>
              <a:rPr lang="en-US" sz="3395">
                <a:solidFill>
                  <a:srgbClr val="FFFFFF"/>
                </a:solidFill>
                <a:latin typeface="Poppins"/>
              </a:rPr>
              <a:t>This project is used to recognize spoken words and sentences only from visual lip movements captured in video sequences.</a:t>
            </a:r>
          </a:p>
          <a:p>
            <a:pPr>
              <a:lnSpc>
                <a:spcPts val="4753"/>
              </a:lnSpc>
            </a:pPr>
          </a:p>
          <a:p>
            <a:pPr marL="733012" indent="-366506" lvl="1">
              <a:lnSpc>
                <a:spcPts val="4753"/>
              </a:lnSpc>
              <a:buFont typeface="Arial"/>
              <a:buChar char="•"/>
            </a:pPr>
            <a:r>
              <a:rPr lang="en-US" sz="3395">
                <a:solidFill>
                  <a:srgbClr val="FFFFFF"/>
                </a:solidFill>
                <a:latin typeface="Poppins"/>
              </a:rPr>
              <a:t>We have trained our model on word level, i.e. we have grouped images from one word and have provided them as inputs into our model</a:t>
            </a:r>
          </a:p>
          <a:p>
            <a:pPr>
              <a:lnSpc>
                <a:spcPts val="475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a:grpSpLocks noChangeAspect="true"/>
          </p:cNvGrpSpPr>
          <p:nvPr/>
        </p:nvGrpSpPr>
        <p:grpSpPr>
          <a:xfrm rot="0">
            <a:off x="1028700" y="-1614886"/>
            <a:ext cx="7334268" cy="14668536"/>
            <a:chOff x="0" y="0"/>
            <a:chExt cx="3175000" cy="6350000"/>
          </a:xfrm>
        </p:grpSpPr>
        <p:sp>
          <p:nvSpPr>
            <p:cNvPr name="Freeform 4" id="4"/>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5" id="5"/>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6" id="6"/>
          <p:cNvGrpSpPr>
            <a:grpSpLocks noChangeAspect="true"/>
          </p:cNvGrpSpPr>
          <p:nvPr/>
        </p:nvGrpSpPr>
        <p:grpSpPr>
          <a:xfrm rot="0">
            <a:off x="9642757" y="-3060577"/>
            <a:ext cx="7327312" cy="14654623"/>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8" id="8"/>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sp>
        <p:nvSpPr>
          <p:cNvPr name="Freeform 9" id="9"/>
          <p:cNvSpPr/>
          <p:nvPr/>
        </p:nvSpPr>
        <p:spPr>
          <a:xfrm flipH="false" flipV="false" rot="0">
            <a:off x="15153634" y="8539993"/>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6465200" y="8711612"/>
            <a:ext cx="2882434" cy="2882434"/>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CDBE8C"/>
              </a:solidFill>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3" id="13"/>
          <p:cNvSpPr txBox="true"/>
          <p:nvPr/>
        </p:nvSpPr>
        <p:spPr>
          <a:xfrm rot="0">
            <a:off x="1385009" y="239977"/>
            <a:ext cx="6621650" cy="1855745"/>
          </a:xfrm>
          <a:prstGeom prst="rect">
            <a:avLst/>
          </a:prstGeom>
        </p:spPr>
        <p:txBody>
          <a:bodyPr anchor="t" rtlCol="false" tIns="0" lIns="0" bIns="0" rIns="0">
            <a:spAutoFit/>
          </a:bodyPr>
          <a:lstStyle/>
          <a:p>
            <a:pPr algn="ctr">
              <a:lnSpc>
                <a:spcPts val="7226"/>
              </a:lnSpc>
            </a:pPr>
            <a:r>
              <a:rPr lang="en-US" sz="5199">
                <a:solidFill>
                  <a:srgbClr val="626953"/>
                </a:solidFill>
                <a:latin typeface="Hatton Bold"/>
              </a:rPr>
              <a:t>Data </a:t>
            </a:r>
          </a:p>
          <a:p>
            <a:pPr algn="ctr">
              <a:lnSpc>
                <a:spcPts val="7226"/>
              </a:lnSpc>
            </a:pPr>
            <a:r>
              <a:rPr lang="en-US" sz="5199">
                <a:solidFill>
                  <a:srgbClr val="626953"/>
                </a:solidFill>
                <a:latin typeface="Hatton Bold"/>
              </a:rPr>
              <a:t>Collection</a:t>
            </a:r>
          </a:p>
        </p:txBody>
      </p:sp>
      <p:sp>
        <p:nvSpPr>
          <p:cNvPr name="TextBox 14" id="14"/>
          <p:cNvSpPr txBox="true"/>
          <p:nvPr/>
        </p:nvSpPr>
        <p:spPr>
          <a:xfrm rot="0">
            <a:off x="9642757" y="222949"/>
            <a:ext cx="7359175" cy="1872772"/>
          </a:xfrm>
          <a:prstGeom prst="rect">
            <a:avLst/>
          </a:prstGeom>
        </p:spPr>
        <p:txBody>
          <a:bodyPr anchor="t" rtlCol="false" tIns="0" lIns="0" bIns="0" rIns="0">
            <a:spAutoFit/>
          </a:bodyPr>
          <a:lstStyle/>
          <a:p>
            <a:pPr algn="ctr">
              <a:lnSpc>
                <a:spcPts val="7343"/>
              </a:lnSpc>
            </a:pPr>
            <a:r>
              <a:rPr lang="en-US" sz="5282">
                <a:solidFill>
                  <a:srgbClr val="626953"/>
                </a:solidFill>
                <a:latin typeface="Hatton Bold"/>
              </a:rPr>
              <a:t>Image Preprocessing</a:t>
            </a:r>
          </a:p>
        </p:txBody>
      </p:sp>
      <p:sp>
        <p:nvSpPr>
          <p:cNvPr name="TextBox 15" id="15"/>
          <p:cNvSpPr txBox="true"/>
          <p:nvPr/>
        </p:nvSpPr>
        <p:spPr>
          <a:xfrm rot="0">
            <a:off x="1385009" y="2300462"/>
            <a:ext cx="6621650" cy="6957838"/>
          </a:xfrm>
          <a:prstGeom prst="rect">
            <a:avLst/>
          </a:prstGeom>
        </p:spPr>
        <p:txBody>
          <a:bodyPr anchor="t" rtlCol="false" tIns="0" lIns="0" bIns="0" rIns="0">
            <a:spAutoFit/>
          </a:bodyPr>
          <a:lstStyle/>
          <a:p>
            <a:pPr marL="765546" indent="-382773" lvl="1">
              <a:lnSpc>
                <a:spcPts val="4361"/>
              </a:lnSpc>
              <a:buFont typeface="Arial"/>
              <a:buChar char="•"/>
            </a:pPr>
            <a:r>
              <a:rPr lang="en-US" sz="3545">
                <a:solidFill>
                  <a:srgbClr val="FDFCE9"/>
                </a:solidFill>
                <a:latin typeface="Poppins Italics"/>
              </a:rPr>
              <a:t>We have used Grid Corpus dataset.</a:t>
            </a:r>
          </a:p>
          <a:p>
            <a:pPr algn="ctr">
              <a:lnSpc>
                <a:spcPts val="4361"/>
              </a:lnSpc>
            </a:pPr>
          </a:p>
          <a:p>
            <a:pPr marL="765546" indent="-382773" lvl="1">
              <a:lnSpc>
                <a:spcPts val="4361"/>
              </a:lnSpc>
              <a:buFont typeface="Arial"/>
              <a:buChar char="•"/>
            </a:pPr>
            <a:r>
              <a:rPr lang="en-US" sz="3545">
                <a:solidFill>
                  <a:srgbClr val="FDFCE9"/>
                </a:solidFill>
                <a:latin typeface="Poppins Italics"/>
              </a:rPr>
              <a:t>It has 34 speakers(18 males, 16 females), out of which we have used data from 10 speakers in total.</a:t>
            </a:r>
          </a:p>
          <a:p>
            <a:pPr>
              <a:lnSpc>
                <a:spcPts val="4361"/>
              </a:lnSpc>
            </a:pPr>
          </a:p>
          <a:p>
            <a:pPr marL="873493" indent="-436747" lvl="1">
              <a:lnSpc>
                <a:spcPts val="4976"/>
              </a:lnSpc>
              <a:buFont typeface="Arial"/>
              <a:buChar char="•"/>
            </a:pPr>
            <a:r>
              <a:rPr lang="en-US" sz="4045">
                <a:solidFill>
                  <a:srgbClr val="FDFCE9"/>
                </a:solidFill>
                <a:latin typeface="Poppins Italics"/>
              </a:rPr>
              <a:t> It includes 34000 sentences of the form "put red at g 9 now".</a:t>
            </a:r>
          </a:p>
          <a:p>
            <a:pPr>
              <a:lnSpc>
                <a:spcPts val="4976"/>
              </a:lnSpc>
            </a:pPr>
          </a:p>
        </p:txBody>
      </p:sp>
      <p:sp>
        <p:nvSpPr>
          <p:cNvPr name="TextBox 16" id="16"/>
          <p:cNvSpPr txBox="true"/>
          <p:nvPr/>
        </p:nvSpPr>
        <p:spPr>
          <a:xfrm rot="0">
            <a:off x="9877938" y="2415579"/>
            <a:ext cx="6328528" cy="4985346"/>
          </a:xfrm>
          <a:prstGeom prst="rect">
            <a:avLst/>
          </a:prstGeom>
        </p:spPr>
        <p:txBody>
          <a:bodyPr anchor="t" rtlCol="false" tIns="0" lIns="0" bIns="0" rIns="0">
            <a:spAutoFit/>
          </a:bodyPr>
          <a:lstStyle/>
          <a:p>
            <a:pPr marL="865784" indent="-432892" lvl="1">
              <a:lnSpc>
                <a:spcPts val="4932"/>
              </a:lnSpc>
              <a:buFont typeface="Arial"/>
              <a:buChar char="•"/>
            </a:pPr>
            <a:r>
              <a:rPr lang="en-US" sz="4010">
                <a:solidFill>
                  <a:srgbClr val="FFFFFF"/>
                </a:solidFill>
                <a:latin typeface="Poppins Italics"/>
              </a:rPr>
              <a:t>We have captured the frames from the videos using cv2.</a:t>
            </a:r>
          </a:p>
          <a:p>
            <a:pPr algn="ctr">
              <a:lnSpc>
                <a:spcPts val="4932"/>
              </a:lnSpc>
            </a:pPr>
          </a:p>
          <a:p>
            <a:pPr marL="865784" indent="-432892" lvl="1">
              <a:lnSpc>
                <a:spcPts val="4932"/>
              </a:lnSpc>
              <a:buFont typeface="Arial"/>
              <a:buChar char="•"/>
            </a:pPr>
            <a:r>
              <a:rPr lang="en-US" sz="4010">
                <a:solidFill>
                  <a:srgbClr val="FFFFFF"/>
                </a:solidFill>
                <a:latin typeface="Poppins Italics"/>
              </a:rPr>
              <a:t>We have then resized the the extracted images to the size (224,224,3)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8795588" y="-1989626"/>
            <a:ext cx="2882434" cy="2882434"/>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6" id="6"/>
          <p:cNvSpPr txBox="true"/>
          <p:nvPr/>
        </p:nvSpPr>
        <p:spPr>
          <a:xfrm rot="0">
            <a:off x="3759777" y="496437"/>
            <a:ext cx="11482681" cy="1629820"/>
          </a:xfrm>
          <a:prstGeom prst="rect">
            <a:avLst/>
          </a:prstGeom>
        </p:spPr>
        <p:txBody>
          <a:bodyPr anchor="t" rtlCol="false" tIns="0" lIns="0" bIns="0" rIns="0">
            <a:spAutoFit/>
          </a:bodyPr>
          <a:lstStyle/>
          <a:p>
            <a:pPr algn="ctr">
              <a:lnSpc>
                <a:spcPts val="12559"/>
              </a:lnSpc>
            </a:pPr>
            <a:r>
              <a:rPr lang="en-US" sz="9035">
                <a:solidFill>
                  <a:srgbClr val="626953"/>
                </a:solidFill>
                <a:latin typeface="Poppins Bold"/>
              </a:rPr>
              <a:t>APPROACHES USED</a:t>
            </a:r>
          </a:p>
        </p:txBody>
      </p:sp>
      <p:grpSp>
        <p:nvGrpSpPr>
          <p:cNvPr name="Group 7" id="7"/>
          <p:cNvGrpSpPr/>
          <p:nvPr/>
        </p:nvGrpSpPr>
        <p:grpSpPr>
          <a:xfrm rot="0">
            <a:off x="8701307" y="2126258"/>
            <a:ext cx="885386" cy="88538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626953"/>
            </a:solidFill>
          </p:spPr>
        </p:sp>
        <p:sp>
          <p:nvSpPr>
            <p:cNvPr name="TextBox 9" id="9"/>
            <p:cNvSpPr txBox="true"/>
            <p:nvPr/>
          </p:nvSpPr>
          <p:spPr>
            <a:xfrm>
              <a:off x="203200" y="-9525"/>
              <a:ext cx="406400" cy="720725"/>
            </a:xfrm>
            <a:prstGeom prst="rect">
              <a:avLst/>
            </a:prstGeom>
          </p:spPr>
          <p:txBody>
            <a:bodyPr anchor="ctr" rtlCol="false" tIns="50800" lIns="50800" bIns="50800" rIns="50800"/>
            <a:lstStyle/>
            <a:p>
              <a:pPr algn="ctr">
                <a:lnSpc>
                  <a:spcPts val="3131"/>
                </a:lnSpc>
              </a:pPr>
            </a:p>
          </p:txBody>
        </p:sp>
      </p:grpSp>
      <p:sp>
        <p:nvSpPr>
          <p:cNvPr name="AutoShape 10" id="10"/>
          <p:cNvSpPr/>
          <p:nvPr/>
        </p:nvSpPr>
        <p:spPr>
          <a:xfrm flipV="true">
            <a:off x="2834434" y="3030693"/>
            <a:ext cx="11405462" cy="19050"/>
          </a:xfrm>
          <a:prstGeom prst="line">
            <a:avLst/>
          </a:prstGeom>
          <a:ln cap="flat" w="38100">
            <a:solidFill>
              <a:srgbClr val="626953"/>
            </a:solidFill>
            <a:prstDash val="solid"/>
            <a:headEnd type="none" len="sm" w="sm"/>
            <a:tailEnd type="none" len="sm" w="sm"/>
          </a:ln>
        </p:spPr>
      </p:sp>
      <p:grpSp>
        <p:nvGrpSpPr>
          <p:cNvPr name="Group 11" id="11"/>
          <p:cNvGrpSpPr/>
          <p:nvPr/>
        </p:nvGrpSpPr>
        <p:grpSpPr>
          <a:xfrm rot="0">
            <a:off x="2391710" y="3011643"/>
            <a:ext cx="885386" cy="88538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626953"/>
            </a:solidFill>
          </p:spPr>
        </p:sp>
        <p:sp>
          <p:nvSpPr>
            <p:cNvPr name="TextBox 13" id="13"/>
            <p:cNvSpPr txBox="true"/>
            <p:nvPr/>
          </p:nvSpPr>
          <p:spPr>
            <a:xfrm>
              <a:off x="203200" y="-9525"/>
              <a:ext cx="406400" cy="720725"/>
            </a:xfrm>
            <a:prstGeom prst="rect">
              <a:avLst/>
            </a:prstGeom>
          </p:spPr>
          <p:txBody>
            <a:bodyPr anchor="ctr" rtlCol="false" tIns="50800" lIns="50800" bIns="50800" rIns="50800"/>
            <a:lstStyle/>
            <a:p>
              <a:pPr algn="ctr">
                <a:lnSpc>
                  <a:spcPts val="3131"/>
                </a:lnSpc>
              </a:pPr>
            </a:p>
          </p:txBody>
        </p:sp>
      </p:grpSp>
      <p:grpSp>
        <p:nvGrpSpPr>
          <p:cNvPr name="Group 14" id="14"/>
          <p:cNvGrpSpPr/>
          <p:nvPr/>
        </p:nvGrpSpPr>
        <p:grpSpPr>
          <a:xfrm rot="0">
            <a:off x="13797236" y="3011643"/>
            <a:ext cx="885386" cy="88538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626953"/>
            </a:solidFill>
          </p:spPr>
        </p:sp>
        <p:sp>
          <p:nvSpPr>
            <p:cNvPr name="TextBox 16" id="16"/>
            <p:cNvSpPr txBox="true"/>
            <p:nvPr/>
          </p:nvSpPr>
          <p:spPr>
            <a:xfrm>
              <a:off x="203200" y="-9525"/>
              <a:ext cx="406400" cy="720725"/>
            </a:xfrm>
            <a:prstGeom prst="rect">
              <a:avLst/>
            </a:prstGeom>
          </p:spPr>
          <p:txBody>
            <a:bodyPr anchor="ctr" rtlCol="false" tIns="50800" lIns="50800" bIns="50800" rIns="50800"/>
            <a:lstStyle/>
            <a:p>
              <a:pPr algn="ctr">
                <a:lnSpc>
                  <a:spcPts val="3131"/>
                </a:lnSpc>
              </a:pPr>
            </a:p>
          </p:txBody>
        </p:sp>
      </p:grpSp>
      <p:grpSp>
        <p:nvGrpSpPr>
          <p:cNvPr name="Group 17" id="17"/>
          <p:cNvGrpSpPr/>
          <p:nvPr/>
        </p:nvGrpSpPr>
        <p:grpSpPr>
          <a:xfrm rot="-5400000">
            <a:off x="916291" y="5418328"/>
            <a:ext cx="885386" cy="88538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626953"/>
            </a:solidFill>
          </p:spPr>
        </p:sp>
        <p:sp>
          <p:nvSpPr>
            <p:cNvPr name="TextBox 19" id="19"/>
            <p:cNvSpPr txBox="true"/>
            <p:nvPr/>
          </p:nvSpPr>
          <p:spPr>
            <a:xfrm>
              <a:off x="203200" y="-9525"/>
              <a:ext cx="406400" cy="720725"/>
            </a:xfrm>
            <a:prstGeom prst="rect">
              <a:avLst/>
            </a:prstGeom>
          </p:spPr>
          <p:txBody>
            <a:bodyPr anchor="ctr" rtlCol="false" tIns="50800" lIns="50800" bIns="50800" rIns="50800"/>
            <a:lstStyle/>
            <a:p>
              <a:pPr algn="ctr">
                <a:lnSpc>
                  <a:spcPts val="3131"/>
                </a:lnSpc>
              </a:pPr>
            </a:p>
          </p:txBody>
        </p:sp>
      </p:grpSp>
      <p:grpSp>
        <p:nvGrpSpPr>
          <p:cNvPr name="Group 20" id="20"/>
          <p:cNvGrpSpPr/>
          <p:nvPr/>
        </p:nvGrpSpPr>
        <p:grpSpPr>
          <a:xfrm rot="-5400000">
            <a:off x="897241" y="7167129"/>
            <a:ext cx="885386" cy="88538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626953"/>
            </a:solidFill>
          </p:spPr>
        </p:sp>
        <p:sp>
          <p:nvSpPr>
            <p:cNvPr name="TextBox 22" id="22"/>
            <p:cNvSpPr txBox="true"/>
            <p:nvPr/>
          </p:nvSpPr>
          <p:spPr>
            <a:xfrm>
              <a:off x="203200" y="-9525"/>
              <a:ext cx="406400" cy="720725"/>
            </a:xfrm>
            <a:prstGeom prst="rect">
              <a:avLst/>
            </a:prstGeom>
          </p:spPr>
          <p:txBody>
            <a:bodyPr anchor="ctr" rtlCol="false" tIns="50800" lIns="50800" bIns="50800" rIns="50800"/>
            <a:lstStyle/>
            <a:p>
              <a:pPr algn="ctr">
                <a:lnSpc>
                  <a:spcPts val="3131"/>
                </a:lnSpc>
              </a:pPr>
            </a:p>
          </p:txBody>
        </p:sp>
      </p:grpSp>
      <p:grpSp>
        <p:nvGrpSpPr>
          <p:cNvPr name="Group 23" id="23"/>
          <p:cNvGrpSpPr/>
          <p:nvPr/>
        </p:nvGrpSpPr>
        <p:grpSpPr>
          <a:xfrm rot="-5400000">
            <a:off x="11305628" y="5418328"/>
            <a:ext cx="885386" cy="88538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626953"/>
            </a:solidFill>
          </p:spPr>
        </p:sp>
        <p:sp>
          <p:nvSpPr>
            <p:cNvPr name="TextBox 25" id="25"/>
            <p:cNvSpPr txBox="true"/>
            <p:nvPr/>
          </p:nvSpPr>
          <p:spPr>
            <a:xfrm>
              <a:off x="203200" y="-9525"/>
              <a:ext cx="406400" cy="720725"/>
            </a:xfrm>
            <a:prstGeom prst="rect">
              <a:avLst/>
            </a:prstGeom>
          </p:spPr>
          <p:txBody>
            <a:bodyPr anchor="ctr" rtlCol="false" tIns="50800" lIns="50800" bIns="50800" rIns="50800"/>
            <a:lstStyle/>
            <a:p>
              <a:pPr algn="ctr">
                <a:lnSpc>
                  <a:spcPts val="3131"/>
                </a:lnSpc>
              </a:pPr>
            </a:p>
          </p:txBody>
        </p:sp>
      </p:grpSp>
      <p:grpSp>
        <p:nvGrpSpPr>
          <p:cNvPr name="Group 26" id="26"/>
          <p:cNvGrpSpPr/>
          <p:nvPr/>
        </p:nvGrpSpPr>
        <p:grpSpPr>
          <a:xfrm rot="-5400000">
            <a:off x="11305628" y="6988051"/>
            <a:ext cx="885386" cy="88538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626953"/>
            </a:solidFill>
          </p:spPr>
        </p:sp>
        <p:sp>
          <p:nvSpPr>
            <p:cNvPr name="TextBox 28" id="28"/>
            <p:cNvSpPr txBox="true"/>
            <p:nvPr/>
          </p:nvSpPr>
          <p:spPr>
            <a:xfrm>
              <a:off x="203200" y="-9525"/>
              <a:ext cx="406400" cy="720725"/>
            </a:xfrm>
            <a:prstGeom prst="rect">
              <a:avLst/>
            </a:prstGeom>
          </p:spPr>
          <p:txBody>
            <a:bodyPr anchor="ctr" rtlCol="false" tIns="50800" lIns="50800" bIns="50800" rIns="50800"/>
            <a:lstStyle/>
            <a:p>
              <a:pPr algn="ctr">
                <a:lnSpc>
                  <a:spcPts val="3131"/>
                </a:lnSpc>
              </a:pPr>
            </a:p>
          </p:txBody>
        </p:sp>
      </p:grpSp>
      <p:sp>
        <p:nvSpPr>
          <p:cNvPr name="Freeform 29" id="29"/>
          <p:cNvSpPr/>
          <p:nvPr/>
        </p:nvSpPr>
        <p:spPr>
          <a:xfrm flipH="false" flipV="false" rot="-873638">
            <a:off x="11639417" y="9057579"/>
            <a:ext cx="7315200" cy="1316736"/>
          </a:xfrm>
          <a:custGeom>
            <a:avLst/>
            <a:gdLst/>
            <a:ahLst/>
            <a:cxnLst/>
            <a:rect r="r" b="b" t="t" l="l"/>
            <a:pathLst>
              <a:path h="1316736" w="7315200">
                <a:moveTo>
                  <a:pt x="0" y="0"/>
                </a:moveTo>
                <a:lnTo>
                  <a:pt x="7315200" y="0"/>
                </a:lnTo>
                <a:lnTo>
                  <a:pt x="7315200" y="1316736"/>
                </a:lnTo>
                <a:lnTo>
                  <a:pt x="0" y="13167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0" id="30"/>
          <p:cNvSpPr txBox="true"/>
          <p:nvPr/>
        </p:nvSpPr>
        <p:spPr>
          <a:xfrm rot="0">
            <a:off x="1339934" y="5586920"/>
            <a:ext cx="3950519" cy="651510"/>
          </a:xfrm>
          <a:prstGeom prst="rect">
            <a:avLst/>
          </a:prstGeom>
        </p:spPr>
        <p:txBody>
          <a:bodyPr anchor="t" rtlCol="false" tIns="0" lIns="0" bIns="0" rIns="0">
            <a:spAutoFit/>
          </a:bodyPr>
          <a:lstStyle/>
          <a:p>
            <a:pPr algn="ctr">
              <a:lnSpc>
                <a:spcPts val="5039"/>
              </a:lnSpc>
            </a:pPr>
            <a:r>
              <a:rPr lang="en-US" sz="3599">
                <a:solidFill>
                  <a:srgbClr val="626953"/>
                </a:solidFill>
                <a:latin typeface="Poppins"/>
              </a:rPr>
              <a:t> dlib library</a:t>
            </a:r>
          </a:p>
        </p:txBody>
      </p:sp>
      <p:sp>
        <p:nvSpPr>
          <p:cNvPr name="TextBox 31" id="31"/>
          <p:cNvSpPr txBox="true"/>
          <p:nvPr/>
        </p:nvSpPr>
        <p:spPr>
          <a:xfrm rot="0">
            <a:off x="1801677" y="7221927"/>
            <a:ext cx="3950519" cy="651510"/>
          </a:xfrm>
          <a:prstGeom prst="rect">
            <a:avLst/>
          </a:prstGeom>
        </p:spPr>
        <p:txBody>
          <a:bodyPr anchor="t" rtlCol="false" tIns="0" lIns="0" bIns="0" rIns="0">
            <a:spAutoFit/>
          </a:bodyPr>
          <a:lstStyle/>
          <a:p>
            <a:pPr algn="ctr">
              <a:lnSpc>
                <a:spcPts val="5039"/>
              </a:lnSpc>
            </a:pPr>
            <a:r>
              <a:rPr lang="en-US" sz="3599">
                <a:solidFill>
                  <a:srgbClr val="626953"/>
                </a:solidFill>
                <a:latin typeface="Poppins"/>
              </a:rPr>
              <a:t>Haarcascade</a:t>
            </a:r>
          </a:p>
        </p:txBody>
      </p:sp>
      <p:sp>
        <p:nvSpPr>
          <p:cNvPr name="TextBox 32" id="32"/>
          <p:cNvSpPr txBox="true"/>
          <p:nvPr/>
        </p:nvSpPr>
        <p:spPr>
          <a:xfrm rot="0">
            <a:off x="11591374" y="5482878"/>
            <a:ext cx="3950519" cy="651510"/>
          </a:xfrm>
          <a:prstGeom prst="rect">
            <a:avLst/>
          </a:prstGeom>
        </p:spPr>
        <p:txBody>
          <a:bodyPr anchor="t" rtlCol="false" tIns="0" lIns="0" bIns="0" rIns="0">
            <a:spAutoFit/>
          </a:bodyPr>
          <a:lstStyle/>
          <a:p>
            <a:pPr algn="ctr">
              <a:lnSpc>
                <a:spcPts val="5039"/>
              </a:lnSpc>
            </a:pPr>
            <a:r>
              <a:rPr lang="en-US" sz="3599">
                <a:solidFill>
                  <a:srgbClr val="626953"/>
                </a:solidFill>
                <a:latin typeface="Poppins"/>
              </a:rPr>
              <a:t>ResNet50</a:t>
            </a:r>
          </a:p>
        </p:txBody>
      </p:sp>
      <p:sp>
        <p:nvSpPr>
          <p:cNvPr name="TextBox 33" id="33"/>
          <p:cNvSpPr txBox="true"/>
          <p:nvPr/>
        </p:nvSpPr>
        <p:spPr>
          <a:xfrm rot="0">
            <a:off x="12191014" y="7052602"/>
            <a:ext cx="5604749" cy="651510"/>
          </a:xfrm>
          <a:prstGeom prst="rect">
            <a:avLst/>
          </a:prstGeom>
        </p:spPr>
        <p:txBody>
          <a:bodyPr anchor="t" rtlCol="false" tIns="0" lIns="0" bIns="0" rIns="0">
            <a:spAutoFit/>
          </a:bodyPr>
          <a:lstStyle/>
          <a:p>
            <a:pPr algn="ctr">
              <a:lnSpc>
                <a:spcPts val="5039"/>
              </a:lnSpc>
            </a:pPr>
            <a:r>
              <a:rPr lang="en-US" sz="3599">
                <a:solidFill>
                  <a:srgbClr val="626953"/>
                </a:solidFill>
                <a:latin typeface="Poppins"/>
              </a:rPr>
              <a:t>VGG-16(Final approach)</a:t>
            </a:r>
          </a:p>
        </p:txBody>
      </p:sp>
      <p:sp>
        <p:nvSpPr>
          <p:cNvPr name="TextBox 34" id="34"/>
          <p:cNvSpPr txBox="true"/>
          <p:nvPr/>
        </p:nvSpPr>
        <p:spPr>
          <a:xfrm rot="0">
            <a:off x="449960" y="4168013"/>
            <a:ext cx="8087206" cy="793115"/>
          </a:xfrm>
          <a:prstGeom prst="rect">
            <a:avLst/>
          </a:prstGeom>
        </p:spPr>
        <p:txBody>
          <a:bodyPr anchor="t" rtlCol="false" tIns="0" lIns="0" bIns="0" rIns="0">
            <a:spAutoFit/>
          </a:bodyPr>
          <a:lstStyle/>
          <a:p>
            <a:pPr algn="ctr">
              <a:lnSpc>
                <a:spcPts val="6160"/>
              </a:lnSpc>
            </a:pPr>
            <a:r>
              <a:rPr lang="en-US" sz="4400">
                <a:solidFill>
                  <a:srgbClr val="626953"/>
                </a:solidFill>
                <a:latin typeface="Hatton Bold"/>
              </a:rPr>
              <a:t> Character level training</a:t>
            </a:r>
          </a:p>
        </p:txBody>
      </p:sp>
      <p:sp>
        <p:nvSpPr>
          <p:cNvPr name="TextBox 35" id="35"/>
          <p:cNvSpPr txBox="true"/>
          <p:nvPr/>
        </p:nvSpPr>
        <p:spPr>
          <a:xfrm rot="0">
            <a:off x="10972389" y="4168013"/>
            <a:ext cx="6535079" cy="793115"/>
          </a:xfrm>
          <a:prstGeom prst="rect">
            <a:avLst/>
          </a:prstGeom>
        </p:spPr>
        <p:txBody>
          <a:bodyPr anchor="t" rtlCol="false" tIns="0" lIns="0" bIns="0" rIns="0">
            <a:spAutoFit/>
          </a:bodyPr>
          <a:lstStyle/>
          <a:p>
            <a:pPr algn="ctr">
              <a:lnSpc>
                <a:spcPts val="6160"/>
              </a:lnSpc>
            </a:pPr>
            <a:r>
              <a:rPr lang="en-US" sz="4400">
                <a:solidFill>
                  <a:srgbClr val="626953"/>
                </a:solidFill>
                <a:latin typeface="Hatton Bold"/>
              </a:rPr>
              <a:t>word level training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01287" y="0"/>
            <a:ext cx="11286713" cy="10287000"/>
            <a:chOff x="0" y="0"/>
            <a:chExt cx="15048951" cy="13716000"/>
          </a:xfrm>
        </p:grpSpPr>
        <p:pic>
          <p:nvPicPr>
            <p:cNvPr name="Picture 3" id="3"/>
            <p:cNvPicPr>
              <a:picLocks noChangeAspect="true"/>
            </p:cNvPicPr>
            <p:nvPr/>
          </p:nvPicPr>
          <p:blipFill>
            <a:blip r:embed="rId2"/>
            <a:srcRect l="28621" t="0" r="28621" b="0"/>
            <a:stretch>
              <a:fillRect/>
            </a:stretch>
          </p:blipFill>
          <p:spPr>
            <a:xfrm flipH="false" flipV="false">
              <a:off x="0" y="0"/>
              <a:ext cx="15048951" cy="13716000"/>
            </a:xfrm>
            <a:prstGeom prst="rect">
              <a:avLst/>
            </a:prstGeom>
          </p:spPr>
        </p:pic>
      </p:grpSp>
      <p:grpSp>
        <p:nvGrpSpPr>
          <p:cNvPr name="Group 4" id="4"/>
          <p:cNvGrpSpPr/>
          <p:nvPr/>
        </p:nvGrpSpPr>
        <p:grpSpPr>
          <a:xfrm rot="0">
            <a:off x="-582107" y="0"/>
            <a:ext cx="19869804" cy="10796660"/>
            <a:chOff x="0" y="0"/>
            <a:chExt cx="5233199" cy="2843565"/>
          </a:xfrm>
        </p:grpSpPr>
        <p:sp>
          <p:nvSpPr>
            <p:cNvPr name="Freeform 5" id="5"/>
            <p:cNvSpPr/>
            <p:nvPr/>
          </p:nvSpPr>
          <p:spPr>
            <a:xfrm flipH="false" flipV="false" rot="0">
              <a:off x="0" y="0"/>
              <a:ext cx="5233199" cy="2843565"/>
            </a:xfrm>
            <a:custGeom>
              <a:avLst/>
              <a:gdLst/>
              <a:ahLst/>
              <a:cxnLst/>
              <a:rect r="r" b="b" t="t" l="l"/>
              <a:pathLst>
                <a:path h="2843565" w="5233199">
                  <a:moveTo>
                    <a:pt x="23378" y="0"/>
                  </a:moveTo>
                  <a:lnTo>
                    <a:pt x="5209821" y="0"/>
                  </a:lnTo>
                  <a:cubicBezTo>
                    <a:pt x="5216022" y="0"/>
                    <a:pt x="5221968" y="2463"/>
                    <a:pt x="5226352" y="6847"/>
                  </a:cubicBezTo>
                  <a:cubicBezTo>
                    <a:pt x="5230736" y="11231"/>
                    <a:pt x="5233199" y="17178"/>
                    <a:pt x="5233199" y="23378"/>
                  </a:cubicBezTo>
                  <a:lnTo>
                    <a:pt x="5233199" y="2820187"/>
                  </a:lnTo>
                  <a:cubicBezTo>
                    <a:pt x="5233199" y="2826387"/>
                    <a:pt x="5230736" y="2832333"/>
                    <a:pt x="5226352" y="2836718"/>
                  </a:cubicBezTo>
                  <a:cubicBezTo>
                    <a:pt x="5221968" y="2841102"/>
                    <a:pt x="5216022" y="2843565"/>
                    <a:pt x="5209821" y="2843565"/>
                  </a:cubicBezTo>
                  <a:lnTo>
                    <a:pt x="23378" y="2843565"/>
                  </a:lnTo>
                  <a:cubicBezTo>
                    <a:pt x="17178" y="2843565"/>
                    <a:pt x="11231" y="2841102"/>
                    <a:pt x="6847" y="2836718"/>
                  </a:cubicBezTo>
                  <a:cubicBezTo>
                    <a:pt x="2463" y="2832333"/>
                    <a:pt x="0" y="2826387"/>
                    <a:pt x="0" y="2820187"/>
                  </a:cubicBezTo>
                  <a:lnTo>
                    <a:pt x="0" y="23378"/>
                  </a:lnTo>
                  <a:cubicBezTo>
                    <a:pt x="0" y="17178"/>
                    <a:pt x="2463" y="11231"/>
                    <a:pt x="6847" y="6847"/>
                  </a:cubicBezTo>
                  <a:cubicBezTo>
                    <a:pt x="11231" y="2463"/>
                    <a:pt x="17178" y="0"/>
                    <a:pt x="23378" y="0"/>
                  </a:cubicBezTo>
                  <a:close/>
                </a:path>
              </a:pathLst>
            </a:custGeom>
            <a:solidFill>
              <a:srgbClr val="9EA788"/>
            </a:solidFill>
            <a:ln>
              <a:no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71365" y="1028700"/>
            <a:ext cx="16557262" cy="1543050"/>
            <a:chOff x="0" y="0"/>
            <a:chExt cx="4360760" cy="406400"/>
          </a:xfrm>
        </p:grpSpPr>
        <p:sp>
          <p:nvSpPr>
            <p:cNvPr name="Freeform 8" id="8"/>
            <p:cNvSpPr/>
            <p:nvPr/>
          </p:nvSpPr>
          <p:spPr>
            <a:xfrm flipH="false" flipV="false" rot="0">
              <a:off x="0" y="0"/>
              <a:ext cx="4360760" cy="406400"/>
            </a:xfrm>
            <a:custGeom>
              <a:avLst/>
              <a:gdLst/>
              <a:ahLst/>
              <a:cxnLst/>
              <a:rect r="r" b="b" t="t" l="l"/>
              <a:pathLst>
                <a:path h="406400" w="4360760">
                  <a:moveTo>
                    <a:pt x="28055" y="0"/>
                  </a:moveTo>
                  <a:lnTo>
                    <a:pt x="4332705" y="0"/>
                  </a:lnTo>
                  <a:cubicBezTo>
                    <a:pt x="4340146" y="0"/>
                    <a:pt x="4347282" y="2956"/>
                    <a:pt x="4352543" y="8217"/>
                  </a:cubicBezTo>
                  <a:cubicBezTo>
                    <a:pt x="4357805" y="13478"/>
                    <a:pt x="4360760" y="20614"/>
                    <a:pt x="4360760" y="28055"/>
                  </a:cubicBezTo>
                  <a:lnTo>
                    <a:pt x="4360760" y="378345"/>
                  </a:lnTo>
                  <a:cubicBezTo>
                    <a:pt x="4360760" y="385786"/>
                    <a:pt x="4357805" y="392922"/>
                    <a:pt x="4352543" y="398183"/>
                  </a:cubicBezTo>
                  <a:cubicBezTo>
                    <a:pt x="4347282" y="403444"/>
                    <a:pt x="4340146" y="406400"/>
                    <a:pt x="4332705" y="406400"/>
                  </a:cubicBezTo>
                  <a:lnTo>
                    <a:pt x="28055" y="406400"/>
                  </a:lnTo>
                  <a:cubicBezTo>
                    <a:pt x="20614" y="406400"/>
                    <a:pt x="13478" y="403444"/>
                    <a:pt x="8217" y="398183"/>
                  </a:cubicBezTo>
                  <a:cubicBezTo>
                    <a:pt x="2956" y="392922"/>
                    <a:pt x="0" y="385786"/>
                    <a:pt x="0" y="378345"/>
                  </a:cubicBezTo>
                  <a:lnTo>
                    <a:pt x="0" y="28055"/>
                  </a:lnTo>
                  <a:cubicBezTo>
                    <a:pt x="0" y="20614"/>
                    <a:pt x="2956" y="13478"/>
                    <a:pt x="8217" y="8217"/>
                  </a:cubicBezTo>
                  <a:cubicBezTo>
                    <a:pt x="13478" y="2956"/>
                    <a:pt x="20614" y="0"/>
                    <a:pt x="28055" y="0"/>
                  </a:cubicBezTo>
                  <a:close/>
                </a:path>
              </a:pathLst>
            </a:custGeom>
            <a:solidFill>
              <a:srgbClr val="FFFFFF"/>
            </a:solidFill>
            <a:ln>
              <a:noFill/>
            </a:ln>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09644" y="3500932"/>
            <a:ext cx="13810989" cy="6311748"/>
          </a:xfrm>
          <a:prstGeom prst="rect">
            <a:avLst/>
          </a:prstGeom>
        </p:spPr>
        <p:txBody>
          <a:bodyPr anchor="t" rtlCol="false" tIns="0" lIns="0" bIns="0" rIns="0">
            <a:spAutoFit/>
          </a:bodyPr>
          <a:lstStyle/>
          <a:p>
            <a:pPr marL="767738" indent="-383869" lvl="1">
              <a:lnSpc>
                <a:spcPts val="4978"/>
              </a:lnSpc>
              <a:buFont typeface="Arial"/>
              <a:buChar char="•"/>
            </a:pPr>
            <a:r>
              <a:rPr lang="en-US" sz="3555">
                <a:solidFill>
                  <a:srgbClr val="FFFFFF"/>
                </a:solidFill>
                <a:latin typeface="Poppins"/>
              </a:rPr>
              <a:t>The alignment preprocessing of this model is based in the LipNet research paper.</a:t>
            </a:r>
          </a:p>
          <a:p>
            <a:pPr marL="767738" indent="-383869" lvl="1">
              <a:lnSpc>
                <a:spcPts val="4978"/>
              </a:lnSpc>
              <a:buFont typeface="Arial"/>
              <a:buChar char="•"/>
            </a:pPr>
            <a:r>
              <a:rPr lang="en-US" sz="3555">
                <a:solidFill>
                  <a:srgbClr val="FFFFFF"/>
                </a:solidFill>
                <a:latin typeface="Poppins"/>
              </a:rPr>
              <a:t>It reads the align file one word at a time and maps each character to a number.</a:t>
            </a:r>
          </a:p>
          <a:p>
            <a:pPr marL="767738" indent="-383869" lvl="1">
              <a:lnSpc>
                <a:spcPts val="4978"/>
              </a:lnSpc>
              <a:buFont typeface="Arial"/>
              <a:buChar char="•"/>
            </a:pPr>
            <a:r>
              <a:rPr lang="en-US" sz="3555">
                <a:solidFill>
                  <a:srgbClr val="FFFFFF"/>
                </a:solidFill>
                <a:latin typeface="Poppins"/>
              </a:rPr>
              <a:t>It predicted one character from each frame and decoded that characters to sentence spoken</a:t>
            </a:r>
          </a:p>
          <a:p>
            <a:pPr marL="767738" indent="-383869" lvl="1">
              <a:lnSpc>
                <a:spcPts val="4978"/>
              </a:lnSpc>
              <a:buFont typeface="Arial"/>
              <a:buChar char="•"/>
            </a:pPr>
            <a:r>
              <a:rPr lang="en-US" sz="3555">
                <a:solidFill>
                  <a:srgbClr val="FFFFFF"/>
                </a:solidFill>
                <a:latin typeface="Poppins"/>
              </a:rPr>
              <a:t>We tried both dlib and haarcascade libraries for feature extraction.</a:t>
            </a:r>
          </a:p>
          <a:p>
            <a:pPr>
              <a:lnSpc>
                <a:spcPts val="5258"/>
              </a:lnSpc>
            </a:pPr>
          </a:p>
          <a:p>
            <a:pPr>
              <a:lnSpc>
                <a:spcPts val="4838"/>
              </a:lnSpc>
              <a:spcBef>
                <a:spcPct val="0"/>
              </a:spcBef>
            </a:pPr>
          </a:p>
        </p:txBody>
      </p:sp>
      <p:sp>
        <p:nvSpPr>
          <p:cNvPr name="Freeform 11" id="11"/>
          <p:cNvSpPr/>
          <p:nvPr/>
        </p:nvSpPr>
        <p:spPr>
          <a:xfrm flipH="false" flipV="false" rot="0">
            <a:off x="14920634" y="1983787"/>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5847431" y="9434301"/>
            <a:ext cx="2882434" cy="2882434"/>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5" id="15"/>
          <p:cNvSpPr/>
          <p:nvPr/>
        </p:nvSpPr>
        <p:spPr>
          <a:xfrm flipH="false" flipV="false" rot="5400000">
            <a:off x="6350393" y="8858114"/>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61751" b="0"/>
            </a:stretch>
          </a:blipFill>
        </p:spPr>
      </p:sp>
      <p:grpSp>
        <p:nvGrpSpPr>
          <p:cNvPr name="Group 16" id="16"/>
          <p:cNvGrpSpPr/>
          <p:nvPr/>
        </p:nvGrpSpPr>
        <p:grpSpPr>
          <a:xfrm rot="0">
            <a:off x="7702783" y="-4878046"/>
            <a:ext cx="2882434" cy="2882434"/>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Freeform 19" id="19"/>
          <p:cNvSpPr/>
          <p:nvPr/>
        </p:nvSpPr>
        <p:spPr>
          <a:xfrm flipH="false" flipV="false" rot="-5400000">
            <a:off x="-3015880" y="6095572"/>
            <a:ext cx="7110989" cy="323227"/>
          </a:xfrm>
          <a:custGeom>
            <a:avLst/>
            <a:gdLst/>
            <a:ahLst/>
            <a:cxnLst/>
            <a:rect r="r" b="b" t="t" l="l"/>
            <a:pathLst>
              <a:path h="323227" w="7110989">
                <a:moveTo>
                  <a:pt x="0" y="0"/>
                </a:moveTo>
                <a:lnTo>
                  <a:pt x="7110989" y="0"/>
                </a:lnTo>
                <a:lnTo>
                  <a:pt x="7110989" y="323227"/>
                </a:lnTo>
                <a:lnTo>
                  <a:pt x="0" y="3232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1109644" y="1129561"/>
            <a:ext cx="13992710" cy="1285391"/>
          </a:xfrm>
          <a:prstGeom prst="rect">
            <a:avLst/>
          </a:prstGeom>
        </p:spPr>
        <p:txBody>
          <a:bodyPr anchor="t" rtlCol="false" tIns="0" lIns="0" bIns="0" rIns="0">
            <a:spAutoFit/>
          </a:bodyPr>
          <a:lstStyle/>
          <a:p>
            <a:pPr>
              <a:lnSpc>
                <a:spcPts val="9209"/>
              </a:lnSpc>
            </a:pPr>
            <a:r>
              <a:rPr lang="en-US" sz="8371">
                <a:solidFill>
                  <a:srgbClr val="626953"/>
                </a:solidFill>
                <a:latin typeface="Poppins Ultra-Bold"/>
              </a:rPr>
              <a:t>Character-level training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15444" t="0" r="-15444" b="0"/>
            </a:stretch>
          </a:blipFill>
        </p:spPr>
      </p:sp>
      <p:grpSp>
        <p:nvGrpSpPr>
          <p:cNvPr name="Group 3" id="3"/>
          <p:cNvGrpSpPr/>
          <p:nvPr/>
        </p:nvGrpSpPr>
        <p:grpSpPr>
          <a:xfrm rot="0">
            <a:off x="0" y="-2389576"/>
            <a:ext cx="20418577" cy="13189833"/>
            <a:chOff x="0" y="0"/>
            <a:chExt cx="5377732" cy="3473866"/>
          </a:xfrm>
        </p:grpSpPr>
        <p:sp>
          <p:nvSpPr>
            <p:cNvPr name="Freeform 4" id="4"/>
            <p:cNvSpPr/>
            <p:nvPr/>
          </p:nvSpPr>
          <p:spPr>
            <a:xfrm flipH="false" flipV="false" rot="0">
              <a:off x="0" y="0"/>
              <a:ext cx="5377732" cy="3473865"/>
            </a:xfrm>
            <a:custGeom>
              <a:avLst/>
              <a:gdLst/>
              <a:ahLst/>
              <a:cxnLst/>
              <a:rect r="r" b="b" t="t" l="l"/>
              <a:pathLst>
                <a:path h="3473865" w="5377732">
                  <a:moveTo>
                    <a:pt x="22750" y="0"/>
                  </a:moveTo>
                  <a:lnTo>
                    <a:pt x="5354982" y="0"/>
                  </a:lnTo>
                  <a:cubicBezTo>
                    <a:pt x="5361016" y="0"/>
                    <a:pt x="5366803" y="2397"/>
                    <a:pt x="5371069" y="6663"/>
                  </a:cubicBezTo>
                  <a:cubicBezTo>
                    <a:pt x="5375335" y="10930"/>
                    <a:pt x="5377732" y="16716"/>
                    <a:pt x="5377732" y="22750"/>
                  </a:cubicBezTo>
                  <a:lnTo>
                    <a:pt x="5377732" y="3451116"/>
                  </a:lnTo>
                  <a:cubicBezTo>
                    <a:pt x="5377732" y="3463680"/>
                    <a:pt x="5367547" y="3473865"/>
                    <a:pt x="5354982" y="3473865"/>
                  </a:cubicBezTo>
                  <a:lnTo>
                    <a:pt x="22750" y="3473865"/>
                  </a:lnTo>
                  <a:cubicBezTo>
                    <a:pt x="10185" y="3473865"/>
                    <a:pt x="0" y="3463680"/>
                    <a:pt x="0" y="3451116"/>
                  </a:cubicBezTo>
                  <a:lnTo>
                    <a:pt x="0" y="22750"/>
                  </a:lnTo>
                  <a:cubicBezTo>
                    <a:pt x="0" y="10185"/>
                    <a:pt x="10185" y="0"/>
                    <a:pt x="22750" y="0"/>
                  </a:cubicBezTo>
                  <a:close/>
                </a:path>
              </a:pathLst>
            </a:custGeom>
            <a:solidFill>
              <a:srgbClr val="9EA788"/>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73900" y="1269736"/>
            <a:ext cx="14243376" cy="1543050"/>
            <a:chOff x="0" y="0"/>
            <a:chExt cx="3751342" cy="406400"/>
          </a:xfrm>
        </p:grpSpPr>
        <p:sp>
          <p:nvSpPr>
            <p:cNvPr name="Freeform 7" id="7"/>
            <p:cNvSpPr/>
            <p:nvPr/>
          </p:nvSpPr>
          <p:spPr>
            <a:xfrm flipH="false" flipV="false" rot="0">
              <a:off x="0" y="0"/>
              <a:ext cx="3751342" cy="406400"/>
            </a:xfrm>
            <a:custGeom>
              <a:avLst/>
              <a:gdLst/>
              <a:ahLst/>
              <a:cxnLst/>
              <a:rect r="r" b="b" t="t" l="l"/>
              <a:pathLst>
                <a:path h="406400" w="3751342">
                  <a:moveTo>
                    <a:pt x="32613" y="0"/>
                  </a:moveTo>
                  <a:lnTo>
                    <a:pt x="3718729" y="0"/>
                  </a:lnTo>
                  <a:cubicBezTo>
                    <a:pt x="3736741" y="0"/>
                    <a:pt x="3751342" y="14601"/>
                    <a:pt x="3751342" y="32613"/>
                  </a:cubicBezTo>
                  <a:lnTo>
                    <a:pt x="3751342" y="373787"/>
                  </a:lnTo>
                  <a:cubicBezTo>
                    <a:pt x="3751342" y="382437"/>
                    <a:pt x="3747906" y="390732"/>
                    <a:pt x="3741790" y="396848"/>
                  </a:cubicBezTo>
                  <a:cubicBezTo>
                    <a:pt x="3735674" y="402964"/>
                    <a:pt x="3727379" y="406400"/>
                    <a:pt x="3718729" y="406400"/>
                  </a:cubicBezTo>
                  <a:lnTo>
                    <a:pt x="32613" y="406400"/>
                  </a:lnTo>
                  <a:cubicBezTo>
                    <a:pt x="23963" y="406400"/>
                    <a:pt x="15668" y="402964"/>
                    <a:pt x="9552" y="396848"/>
                  </a:cubicBezTo>
                  <a:cubicBezTo>
                    <a:pt x="3436" y="390732"/>
                    <a:pt x="0" y="382437"/>
                    <a:pt x="0" y="373787"/>
                  </a:cubicBezTo>
                  <a:lnTo>
                    <a:pt x="0" y="32613"/>
                  </a:lnTo>
                  <a:cubicBezTo>
                    <a:pt x="0" y="23963"/>
                    <a:pt x="3436" y="15668"/>
                    <a:pt x="9552" y="9552"/>
                  </a:cubicBezTo>
                  <a:cubicBezTo>
                    <a:pt x="15668" y="3436"/>
                    <a:pt x="23963" y="0"/>
                    <a:pt x="32613" y="0"/>
                  </a:cubicBezTo>
                  <a:close/>
                </a:path>
              </a:pathLst>
            </a:custGeom>
            <a:solidFill>
              <a:srgbClr val="FFFFFF"/>
            </a:solidFill>
            <a:ln>
              <a:no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8795588" y="-1989626"/>
            <a:ext cx="2882434" cy="2882434"/>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14" id="14"/>
          <p:cNvSpPr txBox="true"/>
          <p:nvPr/>
        </p:nvSpPr>
        <p:spPr>
          <a:xfrm rot="0">
            <a:off x="2245745" y="1469759"/>
            <a:ext cx="15218842" cy="1143005"/>
          </a:xfrm>
          <a:prstGeom prst="rect">
            <a:avLst/>
          </a:prstGeom>
        </p:spPr>
        <p:txBody>
          <a:bodyPr anchor="t" rtlCol="false" tIns="0" lIns="0" bIns="0" rIns="0">
            <a:spAutoFit/>
          </a:bodyPr>
          <a:lstStyle/>
          <a:p>
            <a:pPr algn="just">
              <a:lnSpc>
                <a:spcPts val="8250"/>
              </a:lnSpc>
            </a:pPr>
            <a:r>
              <a:rPr lang="en-US" sz="7500">
                <a:solidFill>
                  <a:srgbClr val="626953"/>
                </a:solidFill>
                <a:latin typeface="Poppins Ultra-Bold"/>
              </a:rPr>
              <a:t>Problems with the model</a:t>
            </a:r>
          </a:p>
        </p:txBody>
      </p:sp>
      <p:sp>
        <p:nvSpPr>
          <p:cNvPr name="TextBox 15" id="15"/>
          <p:cNvSpPr txBox="true"/>
          <p:nvPr/>
        </p:nvSpPr>
        <p:spPr>
          <a:xfrm rot="0">
            <a:off x="1028700" y="3859712"/>
            <a:ext cx="16343183" cy="6828155"/>
          </a:xfrm>
          <a:prstGeom prst="rect">
            <a:avLst/>
          </a:prstGeom>
        </p:spPr>
        <p:txBody>
          <a:bodyPr anchor="t" rtlCol="false" tIns="0" lIns="0" bIns="0" rIns="0">
            <a:spAutoFit/>
          </a:bodyPr>
          <a:lstStyle/>
          <a:p>
            <a:pPr marL="928374" indent="-464187" lvl="1">
              <a:lnSpc>
                <a:spcPts val="6020"/>
              </a:lnSpc>
              <a:buFont typeface="Arial"/>
              <a:buChar char="•"/>
            </a:pPr>
            <a:r>
              <a:rPr lang="en-US" sz="4300">
                <a:solidFill>
                  <a:srgbClr val="FFFFFF"/>
                </a:solidFill>
                <a:latin typeface="Poppins"/>
              </a:rPr>
              <a:t>Uncertainity in time taken for training.</a:t>
            </a:r>
          </a:p>
          <a:p>
            <a:pPr>
              <a:lnSpc>
                <a:spcPts val="6020"/>
              </a:lnSpc>
            </a:pPr>
          </a:p>
          <a:p>
            <a:pPr marL="928374" indent="-464187" lvl="1">
              <a:lnSpc>
                <a:spcPts val="6020"/>
              </a:lnSpc>
              <a:buFont typeface="Arial"/>
              <a:buChar char="•"/>
            </a:pPr>
            <a:r>
              <a:rPr lang="en-US" sz="4300">
                <a:solidFill>
                  <a:srgbClr val="FFFFFF"/>
                </a:solidFill>
                <a:latin typeface="Poppins"/>
              </a:rPr>
              <a:t>The poor performance of the final model was probably due to the poor feature extraction tendency of the model.</a:t>
            </a:r>
          </a:p>
          <a:p>
            <a:pPr>
              <a:lnSpc>
                <a:spcPts val="6020"/>
              </a:lnSpc>
            </a:pPr>
          </a:p>
          <a:p>
            <a:pPr marL="863606" indent="-431803" lvl="1">
              <a:lnSpc>
                <a:spcPts val="5600"/>
              </a:lnSpc>
              <a:buFont typeface="Arial"/>
              <a:buChar char="•"/>
            </a:pPr>
            <a:r>
              <a:rPr lang="en-US" sz="4000">
                <a:solidFill>
                  <a:srgbClr val="FFFFFF"/>
                </a:solidFill>
                <a:latin typeface="Poppins"/>
              </a:rPr>
              <a:t>Because of the poor results obtained from this model we searched for better feature extractors.</a:t>
            </a:r>
          </a:p>
          <a:p>
            <a:pPr algn="ctr">
              <a:lnSpc>
                <a:spcPts val="67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0">
            <a:off x="16304123" y="478981"/>
            <a:ext cx="11237485" cy="1543050"/>
            <a:chOff x="0" y="0"/>
            <a:chExt cx="2959667" cy="406400"/>
          </a:xfrm>
        </p:grpSpPr>
        <p:sp>
          <p:nvSpPr>
            <p:cNvPr name="Freeform 4" id="4"/>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820700" y="2239478"/>
            <a:ext cx="11237485" cy="1543050"/>
            <a:chOff x="0" y="0"/>
            <a:chExt cx="2959667" cy="406400"/>
          </a:xfrm>
        </p:grpSpPr>
        <p:sp>
          <p:nvSpPr>
            <p:cNvPr name="Freeform 7" id="7"/>
            <p:cNvSpPr/>
            <p:nvPr/>
          </p:nvSpPr>
          <p:spPr>
            <a:xfrm flipH="false" flipV="false" rot="0">
              <a:off x="0" y="0"/>
              <a:ext cx="2959667" cy="406400"/>
            </a:xfrm>
            <a:custGeom>
              <a:avLst/>
              <a:gdLst/>
              <a:ahLst/>
              <a:cxnLst/>
              <a:rect r="r" b="b" t="t" l="l"/>
              <a:pathLst>
                <a:path h="406400" w="2959667">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a:no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50318" y="4536900"/>
            <a:ext cx="1730570" cy="1730570"/>
            <a:chOff x="0" y="0"/>
            <a:chExt cx="2307426" cy="2307426"/>
          </a:xfrm>
        </p:grpSpPr>
        <p:grpSp>
          <p:nvGrpSpPr>
            <p:cNvPr name="Group 10" id="10"/>
            <p:cNvGrpSpPr/>
            <p:nvPr/>
          </p:nvGrpSpPr>
          <p:grpSpPr>
            <a:xfrm rot="0">
              <a:off x="0" y="0"/>
              <a:ext cx="2307426" cy="2307426"/>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A788"/>
              </a:solidFill>
            </p:spPr>
          </p:sp>
          <p:sp>
            <p:nvSpPr>
              <p:cNvPr name="TextBox 12" id="12"/>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13" id="13"/>
            <p:cNvSpPr/>
            <p:nvPr/>
          </p:nvSpPr>
          <p:spPr>
            <a:xfrm flipH="false" flipV="false" rot="0">
              <a:off x="336928" y="565061"/>
              <a:ext cx="1633571" cy="1177303"/>
            </a:xfrm>
            <a:custGeom>
              <a:avLst/>
              <a:gdLst/>
              <a:ahLst/>
              <a:cxnLst/>
              <a:rect r="r" b="b" t="t" l="l"/>
              <a:pathLst>
                <a:path h="1177303" w="1633571">
                  <a:moveTo>
                    <a:pt x="0" y="0"/>
                  </a:moveTo>
                  <a:lnTo>
                    <a:pt x="1633571" y="0"/>
                  </a:lnTo>
                  <a:lnTo>
                    <a:pt x="1633571" y="1177304"/>
                  </a:lnTo>
                  <a:lnTo>
                    <a:pt x="0" y="11773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4" id="14"/>
          <p:cNvGrpSpPr/>
          <p:nvPr/>
        </p:nvGrpSpPr>
        <p:grpSpPr>
          <a:xfrm rot="0">
            <a:off x="9450260" y="4536900"/>
            <a:ext cx="1730570" cy="1730570"/>
            <a:chOff x="0" y="0"/>
            <a:chExt cx="2307426" cy="2307426"/>
          </a:xfrm>
        </p:grpSpPr>
        <p:grpSp>
          <p:nvGrpSpPr>
            <p:cNvPr name="Group 15" id="15"/>
            <p:cNvGrpSpPr/>
            <p:nvPr/>
          </p:nvGrpSpPr>
          <p:grpSpPr>
            <a:xfrm rot="0">
              <a:off x="0" y="0"/>
              <a:ext cx="2307426" cy="2307426"/>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EA788"/>
              </a:solidFill>
            </p:spPr>
          </p:sp>
          <p:sp>
            <p:nvSpPr>
              <p:cNvPr name="TextBox 17" id="17"/>
              <p:cNvSpPr txBox="true"/>
              <p:nvPr/>
            </p:nvSpPr>
            <p:spPr>
              <a:xfrm>
                <a:off x="76200" y="38100"/>
                <a:ext cx="660400" cy="698500"/>
              </a:xfrm>
              <a:prstGeom prst="rect">
                <a:avLst/>
              </a:prstGeom>
            </p:spPr>
            <p:txBody>
              <a:bodyPr anchor="ctr" rtlCol="false" tIns="46594" lIns="46594" bIns="46594" rIns="46594"/>
              <a:lstStyle/>
              <a:p>
                <a:pPr algn="ctr">
                  <a:lnSpc>
                    <a:spcPts val="2660"/>
                  </a:lnSpc>
                </a:pPr>
              </a:p>
            </p:txBody>
          </p:sp>
        </p:grpSp>
        <p:sp>
          <p:nvSpPr>
            <p:cNvPr name="Freeform 18" id="18"/>
            <p:cNvSpPr/>
            <p:nvPr/>
          </p:nvSpPr>
          <p:spPr>
            <a:xfrm flipH="false" flipV="false" rot="-10800000">
              <a:off x="467618" y="467618"/>
              <a:ext cx="1372189" cy="1372189"/>
            </a:xfrm>
            <a:custGeom>
              <a:avLst/>
              <a:gdLst/>
              <a:ahLst/>
              <a:cxnLst/>
              <a:rect r="r" b="b" t="t" l="l"/>
              <a:pathLst>
                <a:path h="1372189" w="1372189">
                  <a:moveTo>
                    <a:pt x="0" y="0"/>
                  </a:moveTo>
                  <a:lnTo>
                    <a:pt x="1372190" y="0"/>
                  </a:lnTo>
                  <a:lnTo>
                    <a:pt x="1372190" y="1372190"/>
                  </a:lnTo>
                  <a:lnTo>
                    <a:pt x="0" y="13721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9" id="19"/>
          <p:cNvGrpSpPr/>
          <p:nvPr/>
        </p:nvGrpSpPr>
        <p:grpSpPr>
          <a:xfrm rot="0">
            <a:off x="-727161" y="2458553"/>
            <a:ext cx="9146143" cy="1543050"/>
            <a:chOff x="0" y="0"/>
            <a:chExt cx="2408861" cy="406400"/>
          </a:xfrm>
        </p:grpSpPr>
        <p:sp>
          <p:nvSpPr>
            <p:cNvPr name="Freeform 20" id="20"/>
            <p:cNvSpPr/>
            <p:nvPr/>
          </p:nvSpPr>
          <p:spPr>
            <a:xfrm flipH="false" flipV="false" rot="0">
              <a:off x="0" y="0"/>
              <a:ext cx="2408861" cy="406400"/>
            </a:xfrm>
            <a:custGeom>
              <a:avLst/>
              <a:gdLst/>
              <a:ahLst/>
              <a:cxnLst/>
              <a:rect r="r" b="b" t="t" l="l"/>
              <a:pathLst>
                <a:path h="406400" w="2408861">
                  <a:moveTo>
                    <a:pt x="50788" y="0"/>
                  </a:moveTo>
                  <a:lnTo>
                    <a:pt x="2358073" y="0"/>
                  </a:lnTo>
                  <a:cubicBezTo>
                    <a:pt x="2371542" y="0"/>
                    <a:pt x="2384461" y="5351"/>
                    <a:pt x="2393985" y="14875"/>
                  </a:cubicBezTo>
                  <a:cubicBezTo>
                    <a:pt x="2403510" y="24400"/>
                    <a:pt x="2408861" y="37318"/>
                    <a:pt x="2408861" y="50788"/>
                  </a:cubicBezTo>
                  <a:lnTo>
                    <a:pt x="2408861" y="355612"/>
                  </a:lnTo>
                  <a:cubicBezTo>
                    <a:pt x="2408861" y="369082"/>
                    <a:pt x="2403510" y="382000"/>
                    <a:pt x="2393985" y="391525"/>
                  </a:cubicBezTo>
                  <a:cubicBezTo>
                    <a:pt x="2384461" y="401049"/>
                    <a:pt x="2371542" y="406400"/>
                    <a:pt x="2358073" y="406400"/>
                  </a:cubicBezTo>
                  <a:lnTo>
                    <a:pt x="50788" y="406400"/>
                  </a:lnTo>
                  <a:cubicBezTo>
                    <a:pt x="37318" y="406400"/>
                    <a:pt x="24400" y="401049"/>
                    <a:pt x="14875" y="391525"/>
                  </a:cubicBezTo>
                  <a:cubicBezTo>
                    <a:pt x="5351" y="382000"/>
                    <a:pt x="0" y="369082"/>
                    <a:pt x="0" y="355612"/>
                  </a:cubicBezTo>
                  <a:lnTo>
                    <a:pt x="0" y="50788"/>
                  </a:lnTo>
                  <a:cubicBezTo>
                    <a:pt x="0" y="37318"/>
                    <a:pt x="5351" y="24400"/>
                    <a:pt x="14875" y="14875"/>
                  </a:cubicBezTo>
                  <a:cubicBezTo>
                    <a:pt x="24400" y="5351"/>
                    <a:pt x="37318" y="0"/>
                    <a:pt x="50788" y="0"/>
                  </a:cubicBezTo>
                  <a:close/>
                </a:path>
              </a:pathLst>
            </a:custGeom>
            <a:solidFill>
              <a:srgbClr val="CDBE8C"/>
            </a:solidFill>
            <a:ln>
              <a:noFill/>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2544278"/>
            <a:ext cx="7847204" cy="1371600"/>
          </a:xfrm>
          <a:prstGeom prst="rect">
            <a:avLst/>
          </a:prstGeom>
        </p:spPr>
        <p:txBody>
          <a:bodyPr anchor="t" rtlCol="false" tIns="0" lIns="0" bIns="0" rIns="0">
            <a:spAutoFit/>
          </a:bodyPr>
          <a:lstStyle/>
          <a:p>
            <a:pPr>
              <a:lnSpc>
                <a:spcPts val="9900"/>
              </a:lnSpc>
            </a:pPr>
            <a:r>
              <a:rPr lang="en-US" sz="9000">
                <a:solidFill>
                  <a:srgbClr val="FFFFFF"/>
                </a:solidFill>
                <a:latin typeface="Poppins Ultra-Bold"/>
              </a:rPr>
              <a:t>Final Model</a:t>
            </a:r>
          </a:p>
        </p:txBody>
      </p:sp>
      <p:sp>
        <p:nvSpPr>
          <p:cNvPr name="Freeform 23" id="23"/>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7">
              <a:extLst>
                <a:ext uri="{96DAC541-7B7A-43D3-8B79-37D633B846F1}">
                  <asvg:svgBlip xmlns:asvg="http://schemas.microsoft.com/office/drawing/2016/SVG/main" r:embed="rId8"/>
                </a:ext>
              </a:extLst>
            </a:blip>
            <a:stretch>
              <a:fillRect l="0" t="0" r="-61751" b="0"/>
            </a:stretch>
          </a:blipFill>
        </p:spPr>
      </p:sp>
      <p:grpSp>
        <p:nvGrpSpPr>
          <p:cNvPr name="Group 24" id="24"/>
          <p:cNvGrpSpPr/>
          <p:nvPr/>
        </p:nvGrpSpPr>
        <p:grpSpPr>
          <a:xfrm rot="0">
            <a:off x="-1441217" y="-860402"/>
            <a:ext cx="2882434" cy="2882434"/>
            <a:chOff x="0" y="0"/>
            <a:chExt cx="812800" cy="812800"/>
          </a:xfrm>
        </p:grpSpPr>
        <p:sp>
          <p:nvSpPr>
            <p:cNvPr name="Freeform 25" id="2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grpSp>
        <p:nvGrpSpPr>
          <p:cNvPr name="Group 27" id="27"/>
          <p:cNvGrpSpPr/>
          <p:nvPr/>
        </p:nvGrpSpPr>
        <p:grpSpPr>
          <a:xfrm rot="0">
            <a:off x="7702782" y="-3123713"/>
            <a:ext cx="2882434" cy="2882434"/>
            <a:chOff x="0" y="0"/>
            <a:chExt cx="812800" cy="812800"/>
          </a:xfrm>
        </p:grpSpPr>
        <p:sp>
          <p:nvSpPr>
            <p:cNvPr name="Freeform 28" id="2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D9D9D9"/>
              </a:solidFill>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99"/>
                </a:lnSpc>
              </a:pPr>
            </a:p>
          </p:txBody>
        </p:sp>
      </p:grpSp>
      <p:sp>
        <p:nvSpPr>
          <p:cNvPr name="TextBox 30" id="30"/>
          <p:cNvSpPr txBox="true"/>
          <p:nvPr/>
        </p:nvSpPr>
        <p:spPr>
          <a:xfrm rot="0">
            <a:off x="2778859" y="4613535"/>
            <a:ext cx="5120364" cy="4903088"/>
          </a:xfrm>
          <a:prstGeom prst="rect">
            <a:avLst/>
          </a:prstGeom>
        </p:spPr>
        <p:txBody>
          <a:bodyPr anchor="t" rtlCol="false" tIns="0" lIns="0" bIns="0" rIns="0">
            <a:spAutoFit/>
          </a:bodyPr>
          <a:lstStyle/>
          <a:p>
            <a:pPr>
              <a:lnSpc>
                <a:spcPts val="4326"/>
              </a:lnSpc>
              <a:spcBef>
                <a:spcPct val="0"/>
              </a:spcBef>
            </a:pPr>
            <a:r>
              <a:rPr lang="en-US" sz="3090">
                <a:solidFill>
                  <a:srgbClr val="626953"/>
                </a:solidFill>
                <a:latin typeface="Poppins"/>
              </a:rPr>
              <a:t>The final model included word to word approach. It draws the desirable number of frames for one word preprocessed. The features are then extracted using the VGG16 face model and are saved </a:t>
            </a:r>
          </a:p>
        </p:txBody>
      </p:sp>
      <p:sp>
        <p:nvSpPr>
          <p:cNvPr name="TextBox 31" id="31"/>
          <p:cNvSpPr txBox="true"/>
          <p:nvPr/>
        </p:nvSpPr>
        <p:spPr>
          <a:xfrm rot="0">
            <a:off x="11561830" y="4441650"/>
            <a:ext cx="5937557" cy="5446013"/>
          </a:xfrm>
          <a:prstGeom prst="rect">
            <a:avLst/>
          </a:prstGeom>
        </p:spPr>
        <p:txBody>
          <a:bodyPr anchor="t" rtlCol="false" tIns="0" lIns="0" bIns="0" rIns="0">
            <a:spAutoFit/>
          </a:bodyPr>
          <a:lstStyle/>
          <a:p>
            <a:pPr>
              <a:lnSpc>
                <a:spcPts val="4326"/>
              </a:lnSpc>
              <a:spcBef>
                <a:spcPct val="0"/>
              </a:spcBef>
            </a:pPr>
            <a:r>
              <a:rPr lang="en-US" sz="3090">
                <a:solidFill>
                  <a:srgbClr val="626953"/>
                </a:solidFill>
                <a:latin typeface="Poppins"/>
              </a:rPr>
              <a:t>VGG16 model performed effective feature extraction.</a:t>
            </a:r>
            <a:r>
              <a:rPr lang="en-US" sz="3090">
                <a:solidFill>
                  <a:srgbClr val="626953"/>
                </a:solidFill>
                <a:latin typeface="Poppins"/>
              </a:rPr>
              <a:t> These learned features can effectively represent facial characteristics and patterns, making it well-suited for face-related tasks like face recognition, facial expression analysis, and face attribute detection.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DAFqBvHQCbw</dc:identifier>
  <dcterms:modified xsi:type="dcterms:W3CDTF">2011-08-01T06:04:30Z</dcterms:modified>
  <cp:revision>1</cp:revision>
  <dc:title>team ml-1</dc:title>
</cp:coreProperties>
</file>